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6" r:id="rId3"/>
    <p:sldId id="337" r:id="rId4"/>
    <p:sldId id="338" r:id="rId5"/>
    <p:sldId id="300" r:id="rId6"/>
    <p:sldId id="340" r:id="rId7"/>
    <p:sldId id="339" r:id="rId8"/>
    <p:sldId id="297" r:id="rId9"/>
    <p:sldId id="298" r:id="rId10"/>
    <p:sldId id="303" r:id="rId11"/>
    <p:sldId id="341" r:id="rId12"/>
    <p:sldId id="304" r:id="rId13"/>
    <p:sldId id="342" r:id="rId14"/>
    <p:sldId id="258" r:id="rId15"/>
    <p:sldId id="271" r:id="rId16"/>
    <p:sldId id="257" r:id="rId17"/>
    <p:sldId id="272" r:id="rId18"/>
    <p:sldId id="273" r:id="rId19"/>
    <p:sldId id="309" r:id="rId20"/>
    <p:sldId id="275" r:id="rId21"/>
    <p:sldId id="310" r:id="rId22"/>
    <p:sldId id="333" r:id="rId23"/>
    <p:sldId id="260" r:id="rId24"/>
    <p:sldId id="277" r:id="rId25"/>
    <p:sldId id="276" r:id="rId26"/>
    <p:sldId id="261" r:id="rId27"/>
    <p:sldId id="278" r:id="rId28"/>
    <p:sldId id="262" r:id="rId29"/>
    <p:sldId id="280" r:id="rId30"/>
    <p:sldId id="279" r:id="rId31"/>
    <p:sldId id="263" r:id="rId32"/>
    <p:sldId id="311" r:id="rId33"/>
    <p:sldId id="312" r:id="rId34"/>
    <p:sldId id="282" r:id="rId35"/>
    <p:sldId id="313" r:id="rId36"/>
    <p:sldId id="314" r:id="rId37"/>
    <p:sldId id="315" r:id="rId38"/>
    <p:sldId id="316" r:id="rId39"/>
    <p:sldId id="318" r:id="rId40"/>
    <p:sldId id="264" r:id="rId41"/>
    <p:sldId id="269" r:id="rId42"/>
    <p:sldId id="265" r:id="rId43"/>
    <p:sldId id="319" r:id="rId44"/>
    <p:sldId id="320" r:id="rId45"/>
    <p:sldId id="334" r:id="rId46"/>
    <p:sldId id="325" r:id="rId47"/>
    <p:sldId id="284" r:id="rId48"/>
    <p:sldId id="326" r:id="rId49"/>
    <p:sldId id="327" r:id="rId50"/>
    <p:sldId id="328" r:id="rId51"/>
    <p:sldId id="331" r:id="rId52"/>
    <p:sldId id="330" r:id="rId53"/>
    <p:sldId id="332" r:id="rId54"/>
    <p:sldId id="335" r:id="rId55"/>
    <p:sldId id="268" r:id="rId56"/>
    <p:sldId id="287" r:id="rId57"/>
    <p:sldId id="321" r:id="rId58"/>
    <p:sldId id="322" r:id="rId59"/>
    <p:sldId id="323" r:id="rId60"/>
    <p:sldId id="305" r:id="rId61"/>
    <p:sldId id="306" r:id="rId62"/>
    <p:sldId id="307" r:id="rId63"/>
    <p:sldId id="324" r:id="rId64"/>
    <p:sldId id="270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20" autoAdjust="0"/>
    <p:restoredTop sz="94660"/>
  </p:normalViewPr>
  <p:slideViewPr>
    <p:cSldViewPr>
      <p:cViewPr varScale="1">
        <p:scale>
          <a:sx n="62" d="100"/>
          <a:sy n="62" d="100"/>
        </p:scale>
        <p:origin x="109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4C761-286F-4CEC-81CD-D4A36FEBB154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8F26-91E0-471F-B5F7-C1D5731F3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93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4C761-286F-4CEC-81CD-D4A36FEBB154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8F26-91E0-471F-B5F7-C1D5731F3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78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4C761-286F-4CEC-81CD-D4A36FEBB154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8F26-91E0-471F-B5F7-C1D5731F3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31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4C761-286F-4CEC-81CD-D4A36FEBB154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8F26-91E0-471F-B5F7-C1D5731F3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90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4C761-286F-4CEC-81CD-D4A36FEBB154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8F26-91E0-471F-B5F7-C1D5731F3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80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4C761-286F-4CEC-81CD-D4A36FEBB154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8F26-91E0-471F-B5F7-C1D5731F3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04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4C761-286F-4CEC-81CD-D4A36FEBB154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8F26-91E0-471F-B5F7-C1D5731F3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96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4C761-286F-4CEC-81CD-D4A36FEBB154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8F26-91E0-471F-B5F7-C1D5731F3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13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4C761-286F-4CEC-81CD-D4A36FEBB154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8F26-91E0-471F-B5F7-C1D5731F3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63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4C761-286F-4CEC-81CD-D4A36FEBB154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8F26-91E0-471F-B5F7-C1D5731F3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18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4C761-286F-4CEC-81CD-D4A36FEBB154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8F26-91E0-471F-B5F7-C1D5731F3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0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4C761-286F-4CEC-81CD-D4A36FEBB154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98F26-91E0-471F-B5F7-C1D5731F3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4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Uncertain Innovation and R&amp;D Network Formation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7315200" cy="1752600"/>
          </a:xfrm>
        </p:spPr>
        <p:txBody>
          <a:bodyPr>
            <a:normAutofit fontScale="92500"/>
          </a:bodyPr>
          <a:lstStyle/>
          <a:p>
            <a:pPr algn="l"/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Pascal </a:t>
            </a:r>
            <a:r>
              <a:rPr lang="en-US" dirty="0" err="1" smtClean="0">
                <a:solidFill>
                  <a:srgbClr val="C00000"/>
                </a:solidFill>
                <a:latin typeface="Comic Sans MS" pitchFamily="66" charset="0"/>
              </a:rPr>
              <a:t>Billand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	      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Christophe </a:t>
            </a:r>
            <a:r>
              <a:rPr lang="en-US" dirty="0" err="1" smtClean="0">
                <a:solidFill>
                  <a:srgbClr val="C00000"/>
                </a:solidFill>
                <a:latin typeface="Comic Sans MS" pitchFamily="66" charset="0"/>
              </a:rPr>
              <a:t>Bravard</a:t>
            </a:r>
            <a:endParaRPr lang="en-US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en-US" sz="2000" dirty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Jacques </a:t>
            </a:r>
            <a:r>
              <a:rPr lang="en-US" dirty="0" err="1" smtClean="0">
                <a:solidFill>
                  <a:srgbClr val="C00000"/>
                </a:solidFill>
                <a:latin typeface="Comic Sans MS" pitchFamily="66" charset="0"/>
              </a:rPr>
              <a:t>Durieu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		</a:t>
            </a:r>
            <a:r>
              <a:rPr lang="en-US" dirty="0" err="1" smtClean="0">
                <a:solidFill>
                  <a:srgbClr val="C00000"/>
                </a:solidFill>
                <a:latin typeface="Comic Sans MS" pitchFamily="66" charset="0"/>
              </a:rPr>
              <a:t>Sudipta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Comic Sans MS" pitchFamily="66" charset="0"/>
              </a:rPr>
              <a:t>Sarangi</a:t>
            </a:r>
            <a:endParaRPr lang="en-US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13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Related literature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Goyal and Moraga-Gonzales (2001); Goyal, Moraga-Gonzales and </a:t>
            </a:r>
            <a:r>
              <a:rPr lang="en-US" sz="2800" dirty="0" err="1" smtClean="0">
                <a:solidFill>
                  <a:srgbClr val="C00000"/>
                </a:solidFill>
              </a:rPr>
              <a:t>Konovalov</a:t>
            </a:r>
            <a:r>
              <a:rPr lang="en-US" sz="2800" dirty="0" smtClean="0">
                <a:solidFill>
                  <a:srgbClr val="C00000"/>
                </a:solidFill>
              </a:rPr>
              <a:t> (2008):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	Analyze effort in R&amp;D – the interaction between effort of a firm in collaboration link and their effort in other R&amp;D projects in equilibrium.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7116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Related literature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Goyal and Moraga-Gonzales (2001); Goyal, Moraga-Gonzales and </a:t>
            </a:r>
            <a:r>
              <a:rPr lang="en-US" sz="2800" dirty="0" err="1" smtClean="0">
                <a:solidFill>
                  <a:srgbClr val="C00000"/>
                </a:solidFill>
              </a:rPr>
              <a:t>Konovalov</a:t>
            </a:r>
            <a:r>
              <a:rPr lang="en-US" sz="2800" dirty="0" smtClean="0">
                <a:solidFill>
                  <a:srgbClr val="C00000"/>
                </a:solidFill>
              </a:rPr>
              <a:t> (2008): </a:t>
            </a:r>
          </a:p>
          <a:p>
            <a:pPr marL="0" indent="0">
              <a:buNone/>
            </a:pPr>
            <a:r>
              <a:rPr lang="en-US" sz="2800" dirty="0" smtClean="0"/>
              <a:t>Analyze effort in R&amp;D – the interaction between effort of a firm in collaboration link and their effort in other R&amp;D projects.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800" dirty="0" err="1" smtClean="0">
                <a:solidFill>
                  <a:srgbClr val="C00000"/>
                </a:solidFill>
              </a:rPr>
              <a:t>Konig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i="1" dirty="0" smtClean="0">
                <a:solidFill>
                  <a:srgbClr val="C00000"/>
                </a:solidFill>
              </a:rPr>
              <a:t>et al</a:t>
            </a:r>
            <a:r>
              <a:rPr lang="en-US" sz="2800" dirty="0" smtClean="0">
                <a:solidFill>
                  <a:srgbClr val="C00000"/>
                </a:solidFill>
              </a:rPr>
              <a:t>. (2012)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Direct and indirect network spillovers matter, so every firm in a component has the same payoff. No market structure and strategic element is missing.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3312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Related literature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i="1" dirty="0"/>
          </a:p>
          <a:p>
            <a:r>
              <a:rPr lang="en-US" sz="2800" dirty="0" smtClean="0">
                <a:solidFill>
                  <a:srgbClr val="C00000"/>
                </a:solidFill>
              </a:rPr>
              <a:t>Most directly related to </a:t>
            </a:r>
            <a:r>
              <a:rPr lang="en-US" sz="2800" dirty="0" err="1" smtClean="0">
                <a:solidFill>
                  <a:srgbClr val="C00000"/>
                </a:solidFill>
              </a:rPr>
              <a:t>Goyal</a:t>
            </a:r>
            <a:r>
              <a:rPr lang="en-US" sz="2800" dirty="0" smtClean="0">
                <a:solidFill>
                  <a:srgbClr val="C00000"/>
                </a:solidFill>
              </a:rPr>
              <a:t> and Joshi (2003)</a:t>
            </a:r>
          </a:p>
          <a:p>
            <a:endParaRPr lang="en-US" sz="2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	</a:t>
            </a:r>
            <a:r>
              <a:rPr lang="en-US" sz="2800" dirty="0"/>
              <a:t>Innovation between collaborating firms is pairwise and it occurs with certainty. Focus on the structure of equilibrium networks.</a:t>
            </a:r>
          </a:p>
        </p:txBody>
      </p:sp>
    </p:spTree>
    <p:extLst>
      <p:ext uri="{BB962C8B-B14F-4D97-AF65-F5344CB8AC3E}">
        <p14:creationId xmlns:p14="http://schemas.microsoft.com/office/powerpoint/2010/main" val="365944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Related literature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i="1" dirty="0"/>
          </a:p>
          <a:p>
            <a:r>
              <a:rPr lang="en-US" sz="2800" dirty="0" smtClean="0">
                <a:solidFill>
                  <a:srgbClr val="C00000"/>
                </a:solidFill>
              </a:rPr>
              <a:t>Most directly related to </a:t>
            </a:r>
            <a:r>
              <a:rPr lang="en-US" sz="2800" dirty="0" err="1" smtClean="0">
                <a:solidFill>
                  <a:srgbClr val="C00000"/>
                </a:solidFill>
              </a:rPr>
              <a:t>Goyal</a:t>
            </a:r>
            <a:r>
              <a:rPr lang="en-US" sz="2800" dirty="0" smtClean="0">
                <a:solidFill>
                  <a:srgbClr val="C00000"/>
                </a:solidFill>
              </a:rPr>
              <a:t> and Joshi (2003)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	</a:t>
            </a:r>
            <a:r>
              <a:rPr lang="en-US" sz="2800" dirty="0" smtClean="0"/>
              <a:t>Innovation between collaborating firms is pairwise and it occurs with certainty. Focus on the structure of equilibrium networks.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err="1" smtClean="0">
                <a:solidFill>
                  <a:srgbClr val="C00000"/>
                </a:solidFill>
              </a:rPr>
              <a:t>Westbrock</a:t>
            </a:r>
            <a:r>
              <a:rPr lang="en-US" sz="2800" dirty="0" smtClean="0">
                <a:solidFill>
                  <a:srgbClr val="C00000"/>
                </a:solidFill>
              </a:rPr>
              <a:t> (2010) and </a:t>
            </a:r>
            <a:r>
              <a:rPr lang="en-US" sz="2800" dirty="0" err="1" smtClean="0">
                <a:solidFill>
                  <a:srgbClr val="C00000"/>
                </a:solidFill>
              </a:rPr>
              <a:t>Billand</a:t>
            </a:r>
            <a:r>
              <a:rPr lang="en-US" sz="2800" dirty="0" smtClean="0">
                <a:solidFill>
                  <a:srgbClr val="C00000"/>
                </a:solidFill>
              </a:rPr>
              <a:t> et al. (2015)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Similar setting, but for welfare comparisons.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498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Structure of the Game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Stage 1</a:t>
            </a:r>
            <a:r>
              <a:rPr lang="en-US" dirty="0" smtClean="0"/>
              <a:t>: Firms simultaneously chose the collaborative R&amp;D links they wish to form.</a:t>
            </a:r>
          </a:p>
          <a:p>
            <a:pPr lvl="1"/>
            <a:r>
              <a:rPr lang="en-US" dirty="0" smtClean="0"/>
              <a:t>These choices induce a network </a:t>
            </a:r>
            <a:r>
              <a:rPr lang="en-US" i="1" dirty="0" smtClean="0"/>
              <a:t>g</a:t>
            </a:r>
          </a:p>
          <a:p>
            <a:pPr lvl="1"/>
            <a:r>
              <a:rPr lang="en-US" dirty="0" smtClean="0"/>
              <a:t>They lower expected R&amp;D costs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09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Structure of the Game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Stage 1</a:t>
            </a:r>
            <a:r>
              <a:rPr lang="en-US" dirty="0" smtClean="0"/>
              <a:t>: Firms simultaneously chose the collaborative R&amp;D links they wish to form.</a:t>
            </a:r>
          </a:p>
          <a:p>
            <a:pPr lvl="1"/>
            <a:r>
              <a:rPr lang="en-US" dirty="0" smtClean="0"/>
              <a:t>These choices induce a network g</a:t>
            </a:r>
          </a:p>
          <a:p>
            <a:pPr lvl="1"/>
            <a:r>
              <a:rPr lang="en-US" dirty="0" smtClean="0"/>
              <a:t>They lower expected R&amp;D costs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Stage 2</a:t>
            </a:r>
            <a:r>
              <a:rPr lang="en-US" dirty="0" smtClean="0"/>
              <a:t>: Firms play  simultaneous oligopoly game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68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 Model setup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4800600"/>
              </a:xfrm>
            </p:spPr>
            <p:txBody>
              <a:bodyPr>
                <a:noAutofit/>
              </a:bodyPr>
              <a:lstStyle/>
              <a:p>
                <a:pPr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en-US" sz="2800" i="1" dirty="0" smtClean="0">
                    <a:cs typeface="Arial" pitchFamily="34" charset="0"/>
                  </a:rPr>
                  <a:t>N</a:t>
                </a:r>
                <a:r>
                  <a:rPr lang="en-US" sz="2800" dirty="0" smtClean="0">
                    <a:cs typeface="Arial" pitchFamily="34" charset="0"/>
                  </a:rPr>
                  <a:t> = {</a:t>
                </a:r>
                <a:r>
                  <a:rPr lang="en-US" sz="2800" i="1" dirty="0" smtClean="0">
                    <a:cs typeface="Arial" pitchFamily="34" charset="0"/>
                  </a:rPr>
                  <a:t>1, …,</a:t>
                </a:r>
                <a:r>
                  <a:rPr lang="en-US" sz="2800" i="1" dirty="0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i="1" dirty="0" smtClean="0">
                    <a:cs typeface="Arial" pitchFamily="34" charset="0"/>
                  </a:rPr>
                  <a:t>, j, …, n</a:t>
                </a:r>
                <a:r>
                  <a:rPr lang="en-US" sz="2800" dirty="0" smtClean="0">
                    <a:cs typeface="Arial" pitchFamily="34" charset="0"/>
                  </a:rPr>
                  <a:t>}, </a:t>
                </a:r>
                <a:r>
                  <a:rPr lang="en-US" sz="2800" i="1" dirty="0" smtClean="0">
                    <a:cs typeface="Arial" pitchFamily="34" charset="0"/>
                  </a:rPr>
                  <a:t>n</a:t>
                </a:r>
                <a:r>
                  <a:rPr lang="en-US" sz="2800" dirty="0" smtClean="0">
                    <a:cs typeface="Arial" pitchFamily="34" charset="0"/>
                  </a:rPr>
                  <a:t> </a:t>
                </a:r>
                <a:r>
                  <a:rPr lang="en-US" sz="2800" dirty="0" smtClean="0">
                    <a:cs typeface="Arial" pitchFamily="34" charset="0"/>
                    <a:sym typeface="Symbol"/>
                  </a:rPr>
                  <a:t> 3.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4800600"/>
              </a:xfrm>
              <a:blipFill rotWithShape="0">
                <a:blip r:embed="rId2"/>
                <a:stretch>
                  <a:fillRect l="-1333" t="-1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993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 Model setup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4800600"/>
              </a:xfrm>
            </p:spPr>
            <p:txBody>
              <a:bodyPr>
                <a:noAutofit/>
              </a:bodyPr>
              <a:lstStyle/>
              <a:p>
                <a:pPr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en-US" sz="2800" i="1" dirty="0" smtClean="0">
                    <a:cs typeface="Arial" pitchFamily="34" charset="0"/>
                  </a:rPr>
                  <a:t>N</a:t>
                </a:r>
                <a:r>
                  <a:rPr lang="en-US" sz="2800" dirty="0" smtClean="0">
                    <a:cs typeface="Arial" pitchFamily="34" charset="0"/>
                  </a:rPr>
                  <a:t> = {</a:t>
                </a:r>
                <a:r>
                  <a:rPr lang="en-US" sz="2800" i="1" dirty="0" smtClean="0">
                    <a:cs typeface="Arial" pitchFamily="34" charset="0"/>
                  </a:rPr>
                  <a:t>1, …,</a:t>
                </a:r>
                <a:r>
                  <a:rPr lang="en-US" sz="2800" i="1" dirty="0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i="1" dirty="0" smtClean="0">
                    <a:cs typeface="Arial" pitchFamily="34" charset="0"/>
                  </a:rPr>
                  <a:t>, j, …, n</a:t>
                </a:r>
                <a:r>
                  <a:rPr lang="en-US" sz="2800" dirty="0" smtClean="0">
                    <a:cs typeface="Arial" pitchFamily="34" charset="0"/>
                  </a:rPr>
                  <a:t>}, </a:t>
                </a:r>
                <a:r>
                  <a:rPr lang="en-US" sz="2800" i="1" dirty="0" smtClean="0">
                    <a:cs typeface="Arial" pitchFamily="34" charset="0"/>
                  </a:rPr>
                  <a:t>n</a:t>
                </a:r>
                <a:r>
                  <a:rPr lang="en-US" sz="2800" dirty="0" smtClean="0">
                    <a:cs typeface="Arial" pitchFamily="34" charset="0"/>
                  </a:rPr>
                  <a:t> </a:t>
                </a:r>
                <a:r>
                  <a:rPr lang="en-US" sz="2800" dirty="0" smtClean="0">
                    <a:cs typeface="Arial" pitchFamily="34" charset="0"/>
                    <a:sym typeface="Symbol"/>
                  </a:rPr>
                  <a:t> 3.</a:t>
                </a:r>
              </a:p>
              <a:p>
                <a:pPr>
                  <a:spcBef>
                    <a:spcPts val="800"/>
                  </a:spcBef>
                  <a:spcAft>
                    <a:spcPts val="800"/>
                  </a:spcAft>
                </a:pPr>
                <a:endParaRPr lang="en-US" sz="2800" dirty="0" smtClean="0">
                  <a:cs typeface="Arial" pitchFamily="34" charset="0"/>
                  <a:sym typeface="Symbol"/>
                </a:endParaRPr>
              </a:p>
              <a:p>
                <a:pPr>
                  <a:spcBef>
                    <a:spcPts val="8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=1</m:t>
                    </m:r>
                    <m:r>
                      <a:rPr lang="en-US" sz="2800" b="0" i="0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2800" dirty="0" smtClean="0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dirty="0" smtClean="0">
                    <a:cs typeface="Arial" pitchFamily="34" charset="0"/>
                  </a:rPr>
                  <a:t>  intends to form a collaborative link with </a:t>
                </a:r>
                <a:r>
                  <a:rPr lang="en-US" sz="2800" i="1" dirty="0" smtClean="0">
                    <a:cs typeface="Arial" pitchFamily="34" charset="0"/>
                  </a:rPr>
                  <a:t>j</a:t>
                </a:r>
              </a:p>
              <a:p>
                <a:pPr>
                  <a:spcBef>
                    <a:spcPts val="8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800" dirty="0" smtClean="0">
                    <a:cs typeface="Arial" pitchFamily="34" charset="0"/>
                  </a:rPr>
                  <a:t> means no such desire.</a:t>
                </a:r>
              </a:p>
              <a:p>
                <a:pPr>
                  <a:spcBef>
                    <a:spcPts val="800"/>
                  </a:spcBef>
                  <a:spcAft>
                    <a:spcPts val="800"/>
                  </a:spcAft>
                </a:pPr>
                <a:endParaRPr lang="en-US" sz="2800" dirty="0" smtClean="0">
                  <a:cs typeface="Arial" pitchFamily="34" charset="0"/>
                </a:endParaRPr>
              </a:p>
              <a:p>
                <a:pPr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en-US" sz="2800" dirty="0" smtClean="0">
                    <a:cs typeface="Arial" pitchFamily="34" charset="0"/>
                  </a:rPr>
                  <a:t>Strategy of firm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dirty="0" smtClean="0"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{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}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}</m:t>
                    </m:r>
                  </m:oMath>
                </a14:m>
                <a:endParaRPr lang="en-US" sz="2800" dirty="0" smtClean="0"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4800600"/>
              </a:xfrm>
              <a:blipFill rotWithShape="0">
                <a:blip r:embed="rId2"/>
                <a:stretch>
                  <a:fillRect l="-1333" t="-1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987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 Model setup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4800600"/>
              </a:xfrm>
            </p:spPr>
            <p:txBody>
              <a:bodyPr>
                <a:noAutofit/>
              </a:bodyPr>
              <a:lstStyle/>
              <a:p>
                <a:pPr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en-US" sz="2800" i="1" dirty="0" smtClean="0">
                    <a:cs typeface="Arial" pitchFamily="34" charset="0"/>
                  </a:rPr>
                  <a:t>N</a:t>
                </a:r>
                <a:r>
                  <a:rPr lang="en-US" sz="2800" dirty="0" smtClean="0">
                    <a:cs typeface="Arial" pitchFamily="34" charset="0"/>
                  </a:rPr>
                  <a:t> = {</a:t>
                </a:r>
                <a:r>
                  <a:rPr lang="en-US" sz="2800" i="1" dirty="0" smtClean="0">
                    <a:cs typeface="Arial" pitchFamily="34" charset="0"/>
                  </a:rPr>
                  <a:t>1, …,</a:t>
                </a:r>
                <a:r>
                  <a:rPr lang="en-US" sz="2800" i="1" dirty="0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i="1" dirty="0" smtClean="0">
                    <a:cs typeface="Arial" pitchFamily="34" charset="0"/>
                  </a:rPr>
                  <a:t>, j, …, n</a:t>
                </a:r>
                <a:r>
                  <a:rPr lang="en-US" sz="2800" dirty="0" smtClean="0">
                    <a:cs typeface="Arial" pitchFamily="34" charset="0"/>
                  </a:rPr>
                  <a:t>}, </a:t>
                </a:r>
                <a:r>
                  <a:rPr lang="en-US" sz="2800" i="1" dirty="0" smtClean="0">
                    <a:cs typeface="Arial" pitchFamily="34" charset="0"/>
                  </a:rPr>
                  <a:t>n</a:t>
                </a:r>
                <a:r>
                  <a:rPr lang="en-US" sz="2800" dirty="0" smtClean="0">
                    <a:cs typeface="Arial" pitchFamily="34" charset="0"/>
                  </a:rPr>
                  <a:t> </a:t>
                </a:r>
                <a:r>
                  <a:rPr lang="en-US" sz="2800" dirty="0" smtClean="0">
                    <a:cs typeface="Arial" pitchFamily="34" charset="0"/>
                    <a:sym typeface="Symbol"/>
                  </a:rPr>
                  <a:t> 3.</a:t>
                </a:r>
              </a:p>
              <a:p>
                <a:pPr>
                  <a:spcBef>
                    <a:spcPts val="8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=1</m:t>
                    </m:r>
                    <m:r>
                      <a:rPr lang="en-US" sz="2800" b="0" i="0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2800" dirty="0" smtClean="0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dirty="0" smtClean="0">
                    <a:cs typeface="Arial" pitchFamily="34" charset="0"/>
                  </a:rPr>
                  <a:t>  intends to form a collaborative link with </a:t>
                </a:r>
                <a:r>
                  <a:rPr lang="en-US" sz="2800" i="1" dirty="0" smtClean="0">
                    <a:cs typeface="Arial" pitchFamily="34" charset="0"/>
                  </a:rPr>
                  <a:t>j</a:t>
                </a:r>
              </a:p>
              <a:p>
                <a:pPr>
                  <a:spcBef>
                    <a:spcPts val="8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800" dirty="0" smtClean="0">
                    <a:cs typeface="Arial" pitchFamily="34" charset="0"/>
                  </a:rPr>
                  <a:t> means no such desire.</a:t>
                </a:r>
              </a:p>
              <a:p>
                <a:pPr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en-US" sz="2800" dirty="0" smtClean="0">
                    <a:cs typeface="Arial" pitchFamily="34" charset="0"/>
                  </a:rPr>
                  <a:t>Strategy of firm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dirty="0" smtClean="0"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{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}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}</m:t>
                    </m:r>
                  </m:oMath>
                </a14:m>
                <a:endParaRPr lang="en-US" sz="2800" dirty="0" smtClean="0">
                  <a:cs typeface="Arial" pitchFamily="34" charset="0"/>
                </a:endParaRPr>
              </a:p>
              <a:p>
                <a:pPr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en-US" sz="2800" dirty="0" smtClean="0">
                    <a:cs typeface="Arial" pitchFamily="34" charset="0"/>
                  </a:rPr>
                  <a:t>A link is formed </a:t>
                </a:r>
                <a:r>
                  <a:rPr lang="en-US" sz="2800" dirty="0" err="1" smtClean="0">
                    <a:cs typeface="Arial" pitchFamily="34" charset="0"/>
                  </a:rPr>
                  <a:t>iff</a:t>
                </a:r>
                <a:r>
                  <a:rPr lang="en-US" sz="2800" dirty="0" smtClean="0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𝑗𝑖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z="2800" dirty="0" smtClean="0">
                    <a:cs typeface="Arial" pitchFamily="34" charset="0"/>
                  </a:rPr>
                  <a:t> </a:t>
                </a:r>
              </a:p>
              <a:p>
                <a:pPr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en-US" sz="2800" dirty="0" smtClean="0">
                    <a:cs typeface="Arial" pitchFamily="34" charset="0"/>
                  </a:rPr>
                  <a:t>A strategy profile </a:t>
                </a:r>
                <a:r>
                  <a:rPr lang="en-US" sz="2800" i="1" dirty="0">
                    <a:cs typeface="Arial" pitchFamily="34" charset="0"/>
                  </a:rPr>
                  <a:t>s</a:t>
                </a:r>
                <a:r>
                  <a:rPr lang="en-US" sz="2800" dirty="0" smtClean="0"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 …,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800" dirty="0" smtClean="0">
                    <a:cs typeface="Arial" pitchFamily="34" charset="0"/>
                  </a:rPr>
                  <a:t> induces a network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[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US" sz="2800" dirty="0" smtClean="0">
                    <a:cs typeface="Arial" pitchFamily="34" charset="0"/>
                  </a:rPr>
                  <a:t>.</a:t>
                </a:r>
                <a:endParaRPr lang="en-US" sz="2800" dirty="0"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4800600"/>
              </a:xfrm>
              <a:blipFill rotWithShape="0">
                <a:blip r:embed="rId2"/>
                <a:stretch>
                  <a:fillRect l="-1333" t="-1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600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Model setup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i="1" dirty="0" smtClean="0"/>
                  <a:t>g(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i="1" dirty="0" smtClean="0"/>
                  <a:t>)</a:t>
                </a:r>
                <a:r>
                  <a:rPr lang="en-US" sz="2800" dirty="0" smtClean="0"/>
                  <a:t>: set of firms with whom firm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dirty="0" smtClean="0"/>
                  <a:t> has a link.</a:t>
                </a:r>
              </a:p>
              <a:p>
                <a:r>
                  <a:rPr lang="en-US" sz="2800" dirty="0" smtClean="0"/>
                  <a:t>|</a:t>
                </a:r>
                <a:r>
                  <a:rPr lang="en-US" sz="2800" i="1" dirty="0" smtClean="0"/>
                  <a:t>g(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i="1" dirty="0" smtClean="0"/>
                  <a:t>)</a:t>
                </a:r>
                <a:r>
                  <a:rPr lang="en-US" sz="2800" dirty="0" smtClean="0"/>
                  <a:t>| - its cardinality</a:t>
                </a:r>
              </a:p>
              <a:p>
                <a:endParaRPr lang="en-US" sz="1200" dirty="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</m:oMath>
                </a14:m>
                <a:r>
                  <a:rPr lang="en-US" sz="2800" i="1" dirty="0" smtClean="0">
                    <a:cs typeface="Aharoni" panose="02010803020104030203" pitchFamily="2" charset="-79"/>
                  </a:rPr>
                  <a:t>(g): </a:t>
                </a:r>
                <a:r>
                  <a:rPr lang="en-US" sz="2800" dirty="0" smtClean="0">
                    <a:cs typeface="Aharoni" panose="02010803020104030203" pitchFamily="2" charset="-79"/>
                  </a:rPr>
                  <a:t>set of firms with at least one link.</a:t>
                </a:r>
              </a:p>
              <a:p>
                <a:endParaRPr lang="en-US" sz="1200" dirty="0">
                  <a:latin typeface="Harlow Solid Italic" panose="04030604020F02020D02" pitchFamily="82" charset="0"/>
                  <a:cs typeface="Aharoni" panose="02010803020104030203" pitchFamily="2" charset="-79"/>
                </a:endParaRPr>
              </a:p>
              <a:p>
                <a:r>
                  <a:rPr lang="en-US" sz="2800" i="1" dirty="0" smtClean="0">
                    <a:cs typeface="Aharoni" panose="02010803020104030203" pitchFamily="2" charset="-79"/>
                  </a:rPr>
                  <a:t>g</a:t>
                </a:r>
                <a:r>
                  <a:rPr lang="en-US" sz="2800" dirty="0" smtClean="0">
                    <a:cs typeface="Aharoni" panose="02010803020104030203" pitchFamily="2" charset="-79"/>
                  </a:rPr>
                  <a:t>[</a:t>
                </a:r>
                <a:r>
                  <a:rPr lang="en-US" sz="2800" i="1" dirty="0" smtClean="0">
                    <a:cs typeface="Aharoni" panose="02010803020104030203" pitchFamily="2" charset="-79"/>
                  </a:rPr>
                  <a:t>N</a:t>
                </a:r>
                <a:r>
                  <a:rPr lang="en-US" sz="2800" i="1" dirty="0" smtClean="0">
                    <a:latin typeface="Comic Sans MS" panose="030F0702030302020204" pitchFamily="66" charset="0"/>
                    <a:cs typeface="Aharoni" panose="02010803020104030203" pitchFamily="2" charset="-79"/>
                  </a:rPr>
                  <a:t>’</a:t>
                </a:r>
                <a:r>
                  <a:rPr lang="en-US" sz="2800" dirty="0" smtClean="0">
                    <a:cs typeface="Aharoni" panose="02010803020104030203" pitchFamily="2" charset="-79"/>
                  </a:rPr>
                  <a:t>]: sub-network of g defined on </a:t>
                </a:r>
                <a:r>
                  <a:rPr lang="en-US" sz="2800" i="1" dirty="0" smtClean="0">
                    <a:cs typeface="Aharoni" panose="02010803020104030203" pitchFamily="2" charset="-79"/>
                  </a:rPr>
                  <a:t>N</a:t>
                </a:r>
                <a:r>
                  <a:rPr lang="en-US" sz="2800" i="1" dirty="0" smtClean="0">
                    <a:latin typeface="Comic Sans MS" panose="030F0702030302020204" pitchFamily="66" charset="0"/>
                    <a:cs typeface="Aharoni" panose="02010803020104030203" pitchFamily="2" charset="-79"/>
                  </a:rPr>
                  <a:t>’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haroni" panose="02010803020104030203" pitchFamily="2" charset="-79"/>
                  </a:rPr>
                  <a:t>⊂</a:t>
                </a:r>
                <a:r>
                  <a:rPr lang="en-US" sz="2800" dirty="0" smtClean="0">
                    <a:ea typeface="Cambria Math" panose="02040503050406030204" pitchFamily="18" charset="0"/>
                    <a:cs typeface="Aharoni" panose="02010803020104030203" pitchFamily="2" charset="-79"/>
                  </a:rPr>
                  <a:t>N</a:t>
                </a:r>
                <a:endParaRPr lang="en-US" sz="2800" dirty="0" smtClean="0">
                  <a:cs typeface="Aharoni" panose="02010803020104030203" pitchFamily="2" charset="-79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i="1" dirty="0" smtClean="0">
                    <a:cs typeface="Aharoni" panose="02010803020104030203" pitchFamily="2" charset="-79"/>
                  </a:rPr>
                  <a:t>g</a:t>
                </a:r>
                <a:r>
                  <a:rPr lang="en-US" sz="2800" dirty="0" smtClean="0">
                    <a:cs typeface="Aharoni" panose="02010803020104030203" pitchFamily="2" charset="-79"/>
                  </a:rPr>
                  <a:t>[N\{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dirty="0" smtClean="0">
                    <a:cs typeface="Aharoni" panose="02010803020104030203" pitchFamily="2" charset="-79"/>
                  </a:rPr>
                  <a:t>}]</a:t>
                </a:r>
              </a:p>
              <a:p>
                <a:endParaRPr lang="en-US" dirty="0">
                  <a:cs typeface="Aharoni" panose="02010803020104030203" pitchFamily="2" charset="-79"/>
                </a:endParaRPr>
              </a:p>
              <a:p>
                <a:r>
                  <a:rPr lang="en-US" sz="2800" i="1" dirty="0" err="1">
                    <a:cs typeface="Aharoni" panose="02010803020104030203" pitchFamily="2" charset="-79"/>
                  </a:rPr>
                  <a:t>g</a:t>
                </a:r>
                <a:r>
                  <a:rPr lang="en-US" sz="2800" dirty="0" err="1" smtClean="0">
                    <a:cs typeface="Aharoni" panose="02010803020104030203" pitchFamily="2" charset="-79"/>
                  </a:rPr>
                  <a:t>+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i="1" dirty="0" err="1" smtClean="0">
                    <a:cs typeface="Aharoni" panose="02010803020104030203" pitchFamily="2" charset="-79"/>
                  </a:rPr>
                  <a:t>j</a:t>
                </a:r>
                <a:r>
                  <a:rPr lang="en-US" sz="2800" dirty="0" smtClean="0">
                    <a:cs typeface="Aharoni" panose="02010803020104030203" pitchFamily="2" charset="-79"/>
                  </a:rPr>
                  <a:t>;     </a:t>
                </a:r>
                <a:r>
                  <a:rPr lang="en-US" sz="2800" i="1" dirty="0" smtClean="0">
                    <a:cs typeface="Aharoni" panose="02010803020104030203" pitchFamily="2" charset="-79"/>
                  </a:rPr>
                  <a:t>g</a:t>
                </a:r>
                <a:r>
                  <a:rPr lang="en-US" sz="2800" dirty="0" smtClean="0">
                    <a:cs typeface="Aharoni" panose="02010803020104030203" pitchFamily="2" charset="-79"/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i="1" dirty="0" err="1" smtClean="0">
                    <a:cs typeface="Aharoni" panose="02010803020104030203" pitchFamily="2" charset="-79"/>
                  </a:rPr>
                  <a:t>j</a:t>
                </a:r>
                <a:endParaRPr lang="en-US" sz="2800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33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596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Motivation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sz="2800" dirty="0" smtClean="0"/>
              <a:t>Collaboration among firms in innovative activities is now widespread (</a:t>
            </a:r>
            <a:r>
              <a:rPr lang="en-US" sz="2800" dirty="0" err="1" smtClean="0"/>
              <a:t>Hagedoorn</a:t>
            </a:r>
            <a:r>
              <a:rPr lang="en-US" sz="2800" dirty="0" smtClean="0"/>
              <a:t>, 2002; Powell et al., 2005)</a:t>
            </a:r>
          </a:p>
        </p:txBody>
      </p:sp>
    </p:spTree>
    <p:extLst>
      <p:ext uri="{BB962C8B-B14F-4D97-AF65-F5344CB8AC3E}">
        <p14:creationId xmlns:p14="http://schemas.microsoft.com/office/powerpoint/2010/main" val="27918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Network architectures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731520" lvl="1" indent="-4572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i="1" dirty="0" smtClean="0">
                    <a:solidFill>
                      <a:srgbClr val="C00000"/>
                    </a:solidFill>
                  </a:rPr>
                  <a:t>Complete</a:t>
                </a:r>
                <a:r>
                  <a:rPr lang="en-US" i="1" dirty="0" smtClean="0"/>
                  <a:t> and </a:t>
                </a:r>
                <a:r>
                  <a:rPr lang="en-US" i="1" dirty="0" smtClean="0">
                    <a:solidFill>
                      <a:srgbClr val="C00000"/>
                    </a:solidFill>
                  </a:rPr>
                  <a:t>Empty</a:t>
                </a:r>
              </a:p>
              <a:p>
                <a:pPr marL="731520" lvl="1" indent="-4572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i="1" dirty="0" smtClean="0"/>
              </a:p>
              <a:p>
                <a:pPr marL="731520" lvl="1" indent="-4572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i="1" dirty="0" smtClean="0">
                    <a:solidFill>
                      <a:srgbClr val="C00000"/>
                    </a:solidFill>
                  </a:rPr>
                  <a:t>Group dominant </a:t>
                </a:r>
                <a:r>
                  <a:rPr lang="en-US" i="1" dirty="0" smtClean="0"/>
                  <a:t>network: g[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</m:oMath>
                </a14:m>
                <a:r>
                  <a:rPr lang="en-US" i="1" dirty="0" smtClean="0">
                    <a:cs typeface="Aharoni" panose="02010803020104030203" pitchFamily="2" charset="-79"/>
                  </a:rPr>
                  <a:t>(g)] </a:t>
                </a:r>
                <a:r>
                  <a:rPr lang="en-US" dirty="0" smtClean="0">
                    <a:cs typeface="Aharoni" panose="02010803020104030203" pitchFamily="2" charset="-79"/>
                  </a:rPr>
                  <a:t>is complete.</a:t>
                </a:r>
                <a:r>
                  <a:rPr lang="en-US" i="1" dirty="0" smtClean="0"/>
                  <a:t> </a:t>
                </a:r>
              </a:p>
              <a:p>
                <a:pPr marL="274320" lvl="1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863181"/>
            <a:ext cx="2667000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3886199"/>
            <a:ext cx="2590800" cy="124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4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Network architectures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i="1" dirty="0" smtClean="0">
                    <a:solidFill>
                      <a:srgbClr val="C00000"/>
                    </a:solidFill>
                  </a:rPr>
                  <a:t>2|2 hierarchical </a:t>
                </a:r>
                <a:r>
                  <a:rPr lang="en-US" sz="2800" i="1" dirty="0" smtClean="0"/>
                  <a:t>network</a:t>
                </a:r>
                <a:r>
                  <a:rPr lang="en-US" sz="2800" dirty="0" smtClean="0"/>
                  <a:t>: Partition </a:t>
                </a:r>
                <a:r>
                  <a:rPr lang="en-US" sz="2800" i="1" dirty="0" smtClean="0"/>
                  <a:t>g</a:t>
                </a:r>
                <a:r>
                  <a:rPr lang="en-US" sz="2800" dirty="0" smtClean="0"/>
                  <a:t> into 4 groups which are all complete and firms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𝒩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i="1" dirty="0" smtClean="0">
                    <a:cs typeface="Aharoni" panose="02010803020104030203" pitchFamily="2" charset="-79"/>
                  </a:rPr>
                  <a:t> </a:t>
                </a:r>
                <a:r>
                  <a:rPr lang="en-US" sz="2800" dirty="0" smtClean="0">
                    <a:cs typeface="Aharoni" panose="02010803020104030203" pitchFamily="2" charset="-79"/>
                  </a:rPr>
                  <a:t>are linked only to firms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𝒩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i="1" dirty="0" smtClean="0">
                    <a:cs typeface="Aharoni" panose="02010803020104030203" pitchFamily="2" charset="-79"/>
                  </a:rPr>
                  <a:t>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𝒩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i="1" dirty="0" smtClean="0">
                    <a:cs typeface="Aharoni" panose="02010803020104030203" pitchFamily="2" charset="-79"/>
                  </a:rPr>
                  <a:t> </a:t>
                </a:r>
                <a:r>
                  <a:rPr lang="en-US" sz="2800" dirty="0" smtClean="0">
                    <a:cs typeface="Aharoni" panose="02010803020104030203" pitchFamily="2" charset="-79"/>
                  </a:rPr>
                  <a:t>and firms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𝒩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i="1" dirty="0" smtClean="0">
                    <a:cs typeface="Aharoni" panose="02010803020104030203" pitchFamily="2" charset="-79"/>
                  </a:rPr>
                  <a:t> </a:t>
                </a:r>
                <a:r>
                  <a:rPr lang="en-US" sz="2800" dirty="0" smtClean="0">
                    <a:cs typeface="Aharoni" panose="02010803020104030203" pitchFamily="2" charset="-79"/>
                  </a:rPr>
                  <a:t>are linked only to firms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𝒩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i="1" baseline="-25000" dirty="0" smtClean="0">
                    <a:cs typeface="Aharoni" panose="02010803020104030203" pitchFamily="2" charset="-79"/>
                  </a:rPr>
                  <a:t>.</a:t>
                </a:r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33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429000"/>
            <a:ext cx="2743200" cy="114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4800600"/>
            <a:ext cx="2057400" cy="144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4578" y="4800600"/>
            <a:ext cx="2302624" cy="145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1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Network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17638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solidFill>
                  <a:srgbClr val="C00000"/>
                </a:solidFill>
              </a:rPr>
              <a:t>Nested split graph</a:t>
            </a:r>
            <a:r>
              <a:rPr lang="en-US" sz="2800" i="1" dirty="0" smtClean="0"/>
              <a:t>: </a:t>
            </a:r>
            <a:r>
              <a:rPr lang="en-US" sz="2800" dirty="0" smtClean="0"/>
              <a:t>Have a nested neighborhood structure, i.e., </a:t>
            </a:r>
            <a:r>
              <a:rPr lang="en-US" sz="2800" dirty="0"/>
              <a:t>the set of neighbors of each agent is </a:t>
            </a:r>
            <a:r>
              <a:rPr lang="en-US" sz="2800" dirty="0" smtClean="0"/>
              <a:t>contained in </a:t>
            </a:r>
            <a:r>
              <a:rPr lang="en-US" sz="2800" dirty="0"/>
              <a:t>the set of neighbors of each higher degree </a:t>
            </a:r>
            <a:r>
              <a:rPr lang="en-US" sz="2800" dirty="0" smtClean="0"/>
              <a:t>agent.</a:t>
            </a:r>
            <a:endParaRPr lang="en-US" sz="2800" i="1" baseline="-25000" dirty="0" smtClean="0"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429000"/>
            <a:ext cx="1676400" cy="99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3276600"/>
            <a:ext cx="2667000" cy="1143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4830762"/>
            <a:ext cx="37338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0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Flows/probabilities of innovation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6482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800" i="1" smtClean="0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2800" dirty="0" smtClean="0"/>
                  <a:t>: probablity that the R&amp;D collaboration between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dirty="0" smtClean="0"/>
                  <a:t> and </a:t>
                </a:r>
                <a:r>
                  <a:rPr lang="en-US" sz="2800" i="1" dirty="0" smtClean="0"/>
                  <a:t>j</a:t>
                </a:r>
                <a:r>
                  <a:rPr lang="en-US" sz="2800" dirty="0" smtClean="0"/>
                  <a:t> yields a successful innovation</a:t>
                </a:r>
              </a:p>
              <a:p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648200"/>
              </a:xfrm>
              <a:blipFill rotWithShape="0">
                <a:blip r:embed="rId2"/>
                <a:stretch>
                  <a:fillRect t="-1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016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Flows/probabilities of innovation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6482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800" i="1" smtClean="0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2800" dirty="0" smtClean="0"/>
                  <a:t>: probablity that the R&amp;D collaboration between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dirty="0" smtClean="0"/>
                  <a:t> and </a:t>
                </a:r>
                <a:r>
                  <a:rPr lang="en-US" sz="2800" i="1" dirty="0" smtClean="0"/>
                  <a:t>j</a:t>
                </a:r>
                <a:r>
                  <a:rPr lang="en-US" sz="2800" dirty="0" smtClean="0"/>
                  <a:t> yields a successful innovation</a:t>
                </a:r>
              </a:p>
              <a:p>
                <a:endParaRPr lang="en-US" sz="2000" dirty="0" smtClean="0"/>
              </a:p>
              <a:p>
                <a:endParaRPr lang="en-US" sz="20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𝑗𝑖</m:t>
                        </m:r>
                      </m:sub>
                    </m:sSub>
                  </m:oMath>
                </a14:m>
                <a:r>
                  <a:rPr lang="en-US" sz="2800" dirty="0" smtClean="0"/>
                  <a:t> 	and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𝐵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endParaRPr lang="en-US" sz="2800" dirty="0" smtClean="0"/>
              </a:p>
              <a:p>
                <a:pPr lvl="1"/>
                <a:r>
                  <a:rPr lang="en-US" sz="2400" dirty="0" smtClean="0"/>
                  <a:t>Probabilities are independent of the network </a:t>
                </a:r>
              </a:p>
              <a:p>
                <a:pPr lvl="1"/>
                <a:r>
                  <a:rPr lang="en-US" sz="2400" dirty="0" smtClean="0"/>
                  <a:t>Probabilities are independent of each other  </a:t>
                </a:r>
              </a:p>
              <a:p>
                <a:pPr lvl="1"/>
                <a:r>
                  <a:rPr lang="en-US" sz="2400" dirty="0" smtClean="0"/>
                  <a:t>These probabilities can be a function of firm characteristics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648200"/>
              </a:xfrm>
              <a:blipFill rotWithShape="0">
                <a:blip r:embed="rId2"/>
                <a:stretch>
                  <a:fillRect t="-1312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49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Flows/probabilities of innovation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648200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800" i="1" smtClean="0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2800" dirty="0" smtClean="0"/>
                  <a:t>: probablity that the R&amp;D collaboration between </a:t>
                </a:r>
                <a:r>
                  <a:rPr lang="en-US" sz="2800" i="1" dirty="0" err="1" smtClean="0"/>
                  <a:t>i</a:t>
                </a:r>
                <a:r>
                  <a:rPr lang="en-US" sz="2800" dirty="0" smtClean="0"/>
                  <a:t> and </a:t>
                </a:r>
                <a:r>
                  <a:rPr lang="en-US" sz="2800" i="1" dirty="0" smtClean="0"/>
                  <a:t>j</a:t>
                </a:r>
                <a:r>
                  <a:rPr lang="en-US" sz="2800" dirty="0" smtClean="0"/>
                  <a:t> yields a successful innovation</a:t>
                </a:r>
              </a:p>
              <a:p>
                <a:endParaRPr lang="en-US" sz="20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𝑗𝑖</m:t>
                        </m:r>
                      </m:sub>
                    </m:sSub>
                  </m:oMath>
                </a14:m>
                <a:r>
                  <a:rPr lang="en-US" sz="2800" dirty="0" smtClean="0"/>
                  <a:t> 	and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𝐵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endParaRPr lang="en-US" sz="2800" dirty="0" smtClean="0"/>
              </a:p>
              <a:p>
                <a:pPr lvl="2"/>
                <a:r>
                  <a:rPr lang="en-US" sz="2000" dirty="0" smtClean="0"/>
                  <a:t>Probabilities are independent of the network; of each other; and can be a function of firm characteristics</a:t>
                </a:r>
              </a:p>
              <a:p>
                <a:endParaRPr lang="en-US" sz="2000" dirty="0"/>
              </a:p>
              <a:p>
                <a:r>
                  <a:rPr lang="en-US" sz="2800" dirty="0" smtClean="0"/>
                  <a:t>Each firm has a 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flow degree</a:t>
                </a:r>
                <a:r>
                  <a:rPr lang="en-US" sz="2800" dirty="0" smtClean="0"/>
                  <a:t>: 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𝑔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 smtClean="0"/>
                  <a:t>  and 	</a:t>
                </a:r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𝑔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m:rPr>
                            <m:brk m:alnAt="9"/>
                          </m:rPr>
                          <a:rPr lang="en-US" sz="2800" i="1">
                            <a:latin typeface="Cambria Math"/>
                          </a:rPr>
                          <m:t>𝑗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/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				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648200"/>
              </a:xfrm>
              <a:blipFill rotWithShape="0">
                <a:blip r:embed="rId2"/>
                <a:stretch>
                  <a:fillRect l="-1333" t="-1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576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Stability concept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network </a:t>
            </a:r>
            <a:r>
              <a:rPr lang="en-US" sz="2800" i="1" dirty="0" smtClean="0"/>
              <a:t>g </a:t>
            </a:r>
            <a:r>
              <a:rPr lang="en-US" sz="2800" dirty="0" smtClean="0"/>
              <a:t>is a </a:t>
            </a:r>
            <a:r>
              <a:rPr lang="en-US" sz="2800" dirty="0" smtClean="0">
                <a:solidFill>
                  <a:srgbClr val="C00000"/>
                </a:solidFill>
              </a:rPr>
              <a:t>pair-wise equilibrium network </a:t>
            </a:r>
            <a:r>
              <a:rPr lang="en-US" sz="2800" dirty="0" smtClean="0"/>
              <a:t>if the following conditions hold (</a:t>
            </a:r>
            <a:r>
              <a:rPr lang="en-US" sz="2800" i="1" dirty="0" err="1" smtClean="0"/>
              <a:t>Goyal</a:t>
            </a:r>
            <a:r>
              <a:rPr lang="en-US" sz="2800" i="1" dirty="0" smtClean="0"/>
              <a:t> and Joshi</a:t>
            </a:r>
            <a:r>
              <a:rPr lang="en-US" sz="2800" dirty="0" smtClean="0"/>
              <a:t>, 2006):</a:t>
            </a:r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b="1" dirty="0" smtClean="0">
                <a:solidFill>
                  <a:srgbClr val="C00000"/>
                </a:solidFill>
              </a:rPr>
              <a:t>1.</a:t>
            </a:r>
            <a:r>
              <a:rPr lang="en-US" sz="2400" dirty="0" smtClean="0"/>
              <a:t> There is a Nash equilibrium strategy profile which 	supports </a:t>
            </a:r>
            <a:r>
              <a:rPr lang="en-US" sz="2400" i="1" dirty="0" smtClean="0"/>
              <a:t>g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6899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Stability concept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/>
                  <a:t>A network </a:t>
                </a:r>
                <a:r>
                  <a:rPr lang="en-US" sz="2800" i="1" dirty="0" smtClean="0"/>
                  <a:t>g </a:t>
                </a:r>
                <a:r>
                  <a:rPr lang="en-US" sz="2800" dirty="0" smtClean="0"/>
                  <a:t>is a 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pair-wise equilibrium network </a:t>
                </a:r>
                <a:r>
                  <a:rPr lang="en-US" sz="2800" dirty="0" smtClean="0"/>
                  <a:t>if the following conditions hold (</a:t>
                </a:r>
                <a:r>
                  <a:rPr lang="en-US" sz="2800" i="1" dirty="0" err="1" smtClean="0"/>
                  <a:t>Goyal</a:t>
                </a:r>
                <a:r>
                  <a:rPr lang="en-US" sz="2800" i="1" dirty="0" smtClean="0"/>
                  <a:t> and Joshi</a:t>
                </a:r>
                <a:r>
                  <a:rPr lang="en-US" sz="2800" dirty="0" smtClean="0"/>
                  <a:t>, 2006):</a:t>
                </a:r>
              </a:p>
              <a:p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sz="2400" b="1" dirty="0" smtClean="0">
                    <a:solidFill>
                      <a:srgbClr val="C00000"/>
                    </a:solidFill>
                  </a:rPr>
                  <a:t>1.</a:t>
                </a:r>
                <a:r>
                  <a:rPr lang="en-US" sz="2400" dirty="0" smtClean="0"/>
                  <a:t> There is a Nash equilibrium strategy profile which 	supports </a:t>
                </a:r>
                <a:r>
                  <a:rPr lang="en-US" sz="2400" i="1" dirty="0" smtClean="0"/>
                  <a:t>g</a:t>
                </a:r>
                <a:r>
                  <a:rPr lang="en-US" sz="2400" dirty="0" smtClean="0"/>
                  <a:t>.</a:t>
                </a:r>
              </a:p>
              <a:p>
                <a:pPr marL="0" indent="0">
                  <a:buNone/>
                </a:pPr>
                <a:endParaRPr lang="en-US" sz="1600" dirty="0" smtClean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b="1" dirty="0" smtClean="0">
                    <a:solidFill>
                      <a:srgbClr val="C00000"/>
                    </a:solidFill>
                  </a:rPr>
                  <a:t>2.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=0, </m:t>
                    </m:r>
                  </m:oMath>
                </a14:m>
                <a:endParaRPr lang="en-US" sz="24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2400" b="0" dirty="0" smtClean="0"/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l-GR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400" b="0" i="1" smtClean="0">
                                <a:latin typeface="Cambria Math"/>
                                <a:ea typeface="Cambria Math"/>
                              </a:rPr>
                              <m:t>Π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</m:sSub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𝑖𝑗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l-GR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400" b="0" i="1" smtClean="0">
                                <a:latin typeface="Cambria Math"/>
                                <a:ea typeface="Cambria Math"/>
                              </a:rPr>
                              <m:t>Π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</m:sSub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&gt;0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dirty="0" smtClean="0"/>
                  <a:t>	</a:t>
                </a:r>
                <a:r>
                  <a:rPr lang="en-US" sz="2400" b="0" dirty="0" smtClean="0"/>
                  <a:t> 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l-GR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400" b="0" i="1" smtClean="0">
                                <a:latin typeface="Cambria Math"/>
                                <a:ea typeface="Cambria Math"/>
                              </a:rPr>
                              <m:t>Π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  <m:sup/>
                    </m:sSub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𝑖𝑗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l-GR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400" b="0" i="1" smtClean="0">
                                <a:latin typeface="Cambria Math"/>
                                <a:ea typeface="Cambria Math"/>
                              </a:rPr>
                              <m:t>Π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  <m:sup/>
                    </m:sSub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&lt;0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33" t="-1348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115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How innovations affects cost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Each R&amp;D link requires a fixed investment:    </a:t>
            </a:r>
            <a:r>
              <a:rPr lang="en-US" sz="2800" i="1" dirty="0" smtClean="0"/>
              <a:t>f &gt; 0</a:t>
            </a:r>
          </a:p>
          <a:p>
            <a:endParaRPr lang="en-US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81417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How innovations affects cost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Each R&amp;D link requires a fixed investment:    </a:t>
                </a:r>
                <a:r>
                  <a:rPr lang="en-US" sz="2800" i="1" dirty="0" smtClean="0">
                    <a:solidFill>
                      <a:srgbClr val="C00000"/>
                    </a:solidFill>
                  </a:rPr>
                  <a:t>f &gt; 0</a:t>
                </a:r>
              </a:p>
              <a:p>
                <a:endParaRPr lang="en-US" sz="2800" i="1" dirty="0" smtClean="0"/>
              </a:p>
              <a:p>
                <a:endParaRPr lang="en-US" sz="2800" i="1" dirty="0" smtClean="0"/>
              </a:p>
              <a:p>
                <a:r>
                  <a:rPr lang="en-US" sz="2800" dirty="0" smtClean="0"/>
                  <a:t>Cost function</a:t>
                </a:r>
              </a:p>
              <a:p>
                <a:pPr marL="0" indent="0">
                  <a:buNone/>
                </a:pPr>
                <a:r>
                  <a:rPr lang="en-US" sz="2800" i="1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𝑔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𝛾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brk m:alnAt="7"/>
                              </m:rP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𝛾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𝑈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</m:e>
                    </m:d>
                  </m:oMath>
                </a14:m>
                <a:endParaRPr lang="en-US" sz="2800" b="0" i="1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n-US" sz="2800" i="1" dirty="0" smtClean="0"/>
              </a:p>
              <a:p>
                <a:pPr marL="0" indent="0">
                  <a:buNone/>
                </a:pPr>
                <a:r>
                  <a:rPr lang="en-US" sz="2400" i="1" dirty="0" smtClean="0">
                    <a:solidFill>
                      <a:srgbClr val="C00000"/>
                    </a:solidFill>
                  </a:rPr>
                  <a:t>Each collaboration is associated with a specific innovation.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  <a:blipFill rotWithShape="0">
                <a:blip r:embed="rId2"/>
                <a:stretch>
                  <a:fillRect l="-1297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255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Motivation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sz="2800" dirty="0" smtClean="0"/>
              <a:t>Collaboration among firms in innovative activities is now widespread (</a:t>
            </a:r>
            <a:r>
              <a:rPr lang="en-US" sz="2800" dirty="0" err="1" smtClean="0"/>
              <a:t>Hagedoorn</a:t>
            </a:r>
            <a:r>
              <a:rPr lang="en-US" sz="2800" dirty="0" smtClean="0"/>
              <a:t>, 2002; Powell et al., 2005)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endParaRPr lang="en-US" sz="2800" dirty="0" smtClean="0"/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sz="2800" dirty="0"/>
              <a:t>Majority of these collaborations are bilateral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5083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How innovations affects cost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Each R&amp;D link requires a fixed investment:    </a:t>
                </a:r>
                <a:r>
                  <a:rPr lang="en-US" sz="2800" i="1" dirty="0" smtClean="0"/>
                  <a:t>f &gt; 0</a:t>
                </a:r>
              </a:p>
              <a:p>
                <a:endParaRPr lang="en-US" sz="2800" i="1" dirty="0" smtClean="0"/>
              </a:p>
              <a:p>
                <a:r>
                  <a:rPr lang="en-US" sz="2800" dirty="0" smtClean="0"/>
                  <a:t>Cost function</a:t>
                </a:r>
              </a:p>
              <a:p>
                <a:pPr marL="0" indent="0">
                  <a:buNone/>
                </a:pPr>
                <a:r>
                  <a:rPr lang="en-US" sz="2800" i="1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𝑔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𝛾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brk m:alnAt="7"/>
                              </m:rP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𝛾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𝑈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</m:e>
                    </m:d>
                  </m:oMath>
                </a14:m>
                <a:endParaRPr lang="en-US" sz="2800" b="0" i="1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n-US" sz="2800" i="1" dirty="0" smtClean="0"/>
              </a:p>
              <a:p>
                <a:r>
                  <a:rPr lang="en-US" sz="2800" dirty="0" smtClean="0"/>
                  <a:t>A network </a:t>
                </a:r>
                <a:r>
                  <a:rPr lang="en-US" sz="2800" i="1" dirty="0" smtClean="0"/>
                  <a:t>g</a:t>
                </a:r>
                <a:r>
                  <a:rPr lang="en-US" sz="2800" dirty="0" smtClean="0"/>
                  <a:t> induces an 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expected cost vector</a:t>
                </a:r>
                <a:r>
                  <a:rPr lang="en-US" sz="2800" dirty="0" smtClean="0"/>
                  <a:t> for firms:</a:t>
                </a:r>
              </a:p>
              <a:p>
                <a:pPr marL="0" indent="0">
                  <a:buNone/>
                </a:pPr>
                <a:r>
                  <a:rPr lang="en-US" sz="2800" i="1" dirty="0"/>
                  <a:t>	</a:t>
                </a:r>
                <a:r>
                  <a:rPr lang="en-US" sz="2800" i="1" dirty="0" smtClean="0"/>
                  <a:t>	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𝑔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𝑔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𝑔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𝑔</m:t>
                    </m:r>
                    <m:r>
                      <a:rPr lang="en-US" sz="2800" b="0" i="1" smtClean="0">
                        <a:latin typeface="Cambria Math"/>
                      </a:rPr>
                      <m:t>))</m:t>
                    </m:r>
                  </m:oMath>
                </a14:m>
                <a:endParaRPr lang="en-US" sz="2800" i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  <a:blipFill rotWithShape="0">
                <a:blip r:embed="rId2"/>
                <a:stretch>
                  <a:fillRect l="-1297" t="-1348" r="-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770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Homogeneous </a:t>
            </a:r>
            <a:r>
              <a:rPr lang="en-US" dirty="0" err="1" smtClean="0">
                <a:solidFill>
                  <a:srgbClr val="0070C0"/>
                </a:solidFill>
              </a:rPr>
              <a:t>Cournot</a:t>
            </a:r>
            <a:r>
              <a:rPr lang="en-US" dirty="0" smtClean="0">
                <a:solidFill>
                  <a:srgbClr val="0070C0"/>
                </a:solidFill>
              </a:rPr>
              <a:t> oligopoly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Demand: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𝑝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2800" dirty="0" smtClean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648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Homogeneous </a:t>
            </a:r>
            <a:r>
              <a:rPr lang="en-US" dirty="0" err="1" smtClean="0">
                <a:solidFill>
                  <a:srgbClr val="0070C0"/>
                </a:solidFill>
              </a:rPr>
              <a:t>Cournot</a:t>
            </a:r>
            <a:r>
              <a:rPr lang="en-US" dirty="0" smtClean="0">
                <a:solidFill>
                  <a:srgbClr val="0070C0"/>
                </a:solidFill>
              </a:rPr>
              <a:t> oligopoly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Demand: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𝑝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/>
              </a:p>
              <a:p>
                <a:r>
                  <a:rPr lang="en-US" sz="2800" dirty="0" smtClean="0"/>
                  <a:t>Stage 2 profits: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p>
                            <m:sSupPr>
                              <m:ctrlPr>
                                <a:rPr lang="el-GR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800" b="0" i="1" smtClean="0">
                                  <a:latin typeface="Cambria Math"/>
                                  <a:ea typeface="Cambria Math"/>
                                </a:rPr>
                                <m:t>Π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𝑔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m:rPr>
                                      <m:lit/>
                                      <m:brk m:alnAt="9"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{</m:t>
                                  </m:r>
                                  <m:r>
                                    <m:rPr>
                                      <m:brk m:alnAt="9"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}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𝑔</m:t>
                                      </m:r>
                                    </m:e>
                                  </m:d>
                                </m:e>
                              </m:nary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]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+1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e>
                        <m:sub/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          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e>
                        </m:d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2800" dirty="0" smtClean="0"/>
              </a:p>
              <a:p>
                <a:endParaRPr lang="en-US" sz="2800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699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Homogeneous </a:t>
            </a:r>
            <a:r>
              <a:rPr lang="en-US" dirty="0" err="1" smtClean="0">
                <a:solidFill>
                  <a:srgbClr val="0070C0"/>
                </a:solidFill>
              </a:rPr>
              <a:t>Cournot</a:t>
            </a:r>
            <a:r>
              <a:rPr lang="en-US" dirty="0" smtClean="0">
                <a:solidFill>
                  <a:srgbClr val="0070C0"/>
                </a:solidFill>
              </a:rPr>
              <a:t> oligopoly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sz="2800" dirty="0" smtClean="0"/>
                  <a:t>Demand: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𝑝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/>
              </a:p>
              <a:p>
                <a:r>
                  <a:rPr lang="en-US" sz="2800" dirty="0" smtClean="0"/>
                  <a:t>Stage 2 profits: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p>
                            <m:sSupPr>
                              <m:ctrlPr>
                                <a:rPr lang="el-GR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800" b="0" i="1" smtClean="0">
                                  <a:latin typeface="Cambria Math"/>
                                  <a:ea typeface="Cambria Math"/>
                                </a:rPr>
                                <m:t>Π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𝑔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m:rPr>
                                      <m:lit/>
                                      <m:brk m:alnAt="9"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{</m:t>
                                  </m:r>
                                  <m:r>
                                    <m:rPr>
                                      <m:brk m:alnAt="9"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}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𝑔</m:t>
                                      </m:r>
                                    </m:e>
                                  </m:d>
                                </m:e>
                              </m:nary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]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+1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e>
                        <m:sub/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          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e>
                        </m:d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2800" dirty="0" smtClean="0"/>
              </a:p>
              <a:p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600" i="1" dirty="0" smtClean="0">
                    <a:solidFill>
                      <a:srgbClr val="C00000"/>
                    </a:solidFill>
                  </a:rPr>
                  <a:t>Note that marginal profits from a additional link are increasing in the first argument and decreasing in the second.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33" t="-1213" b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676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Homogeneous </a:t>
            </a:r>
            <a:r>
              <a:rPr lang="en-US" dirty="0" err="1" smtClean="0">
                <a:solidFill>
                  <a:srgbClr val="0070C0"/>
                </a:solidFill>
              </a:rPr>
              <a:t>Cournot</a:t>
            </a:r>
            <a:r>
              <a:rPr lang="en-US" dirty="0" smtClean="0">
                <a:solidFill>
                  <a:srgbClr val="0070C0"/>
                </a:solidFill>
              </a:rPr>
              <a:t> oligopoly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Stage 1 profits: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limLoc m:val="subSup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</a:rPr>
                          <m:t>∗</m:t>
                        </m:r>
                      </m:sup>
                      <m:e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𝑔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l-GR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800" b="0" i="1" smtClean="0">
                                <a:latin typeface="Cambria Math"/>
                                <a:ea typeface="Cambria Math"/>
                              </a:rPr>
                              <m:t>Π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</m:sSubSup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𝑔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𝑓</m:t>
                    </m:r>
                  </m:oMath>
                </a14:m>
                <a:endParaRPr lang="en-US" sz="2800" dirty="0" smtClean="0"/>
              </a:p>
              <a:p>
                <a:endParaRPr lang="en-US" sz="2800" dirty="0" smtClean="0"/>
              </a:p>
              <a:p>
                <a:endParaRPr lang="en-US" sz="2800" dirty="0"/>
              </a:p>
              <a:p>
                <a:r>
                  <a:rPr lang="en-US" sz="2800" dirty="0" smtClean="0"/>
                  <a:t>CS = 1/2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box>
                          <m:box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𝑈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den>
                            </m:f>
                          </m:e>
                        </m:box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e>
                    </m:d>
                  </m:oMath>
                </a14:m>
                <a:endParaRPr lang="en-US" sz="2800" b="0" dirty="0" smtClean="0">
                  <a:ea typeface="Cambria Math" panose="02040503050406030204" pitchFamily="18" charset="0"/>
                </a:endParaRPr>
              </a:p>
              <a:p>
                <a:endParaRPr lang="en-US" sz="2800" dirty="0" smtClean="0"/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723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Homogeneous </a:t>
            </a:r>
            <a:r>
              <a:rPr lang="en-US" dirty="0" err="1" smtClean="0">
                <a:solidFill>
                  <a:srgbClr val="0070C0"/>
                </a:solidFill>
              </a:rPr>
              <a:t>Cournot</a:t>
            </a:r>
            <a:r>
              <a:rPr lang="en-US" dirty="0" smtClean="0">
                <a:solidFill>
                  <a:srgbClr val="0070C0"/>
                </a:solidFill>
              </a:rPr>
              <a:t> oligopoly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Stage 1 profits: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limLoc m:val="subSup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</a:rPr>
                          <m:t>∗</m:t>
                        </m:r>
                      </m:sup>
                      <m:e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𝑔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l-GR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800" b="0" i="1" smtClean="0">
                                <a:latin typeface="Cambria Math"/>
                                <a:ea typeface="Cambria Math"/>
                              </a:rPr>
                              <m:t>Π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</m:sSubSup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𝑔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𝑓</m:t>
                    </m:r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/>
              </a:p>
              <a:p>
                <a:r>
                  <a:rPr lang="en-US" sz="2800" dirty="0" smtClean="0"/>
                  <a:t>CS = 1/2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box>
                          <m:box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𝑈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den>
                            </m:f>
                          </m:e>
                        </m:box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e>
                    </m:d>
                  </m:oMath>
                </a14:m>
                <a:endParaRPr lang="en-US" sz="2800" b="0" dirty="0" smtClean="0">
                  <a:ea typeface="Cambria Math" panose="02040503050406030204" pitchFamily="18" charset="0"/>
                </a:endParaRPr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Social welfare: </a:t>
                </a:r>
                <a:r>
                  <a:rPr lang="en-US" sz="26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W(g)</a:t>
                </a:r>
                <a:r>
                  <a:rPr lang="en-US" sz="2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CS +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limLoc m:val="subSup"/>
                        <m:ctrlP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  <m:e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|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e>
                    </m:d>
                  </m:oMath>
                </a14:m>
                <a:endParaRPr lang="en-US" sz="26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 smtClean="0">
                    <a:ea typeface="Cambria Math" panose="02040503050406030204" pitchFamily="18" charset="0"/>
                  </a:rPr>
                  <a:t>An </a:t>
                </a:r>
                <a:r>
                  <a:rPr lang="en-US" sz="2800" dirty="0" smtClean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efficient network 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is one that maximizes </a:t>
                </a:r>
                <a:r>
                  <a:rPr lang="en-US" sz="2800" i="1" dirty="0" smtClean="0">
                    <a:ea typeface="Cambria Math" panose="02040503050406030204" pitchFamily="18" charset="0"/>
                  </a:rPr>
                  <a:t>W(g)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.</a:t>
                </a:r>
                <a:endParaRPr lang="en-US" sz="2800" dirty="0">
                  <a:ea typeface="Cambria Math" panose="02040503050406030204" pitchFamily="18" charset="0"/>
                </a:endParaRPr>
              </a:p>
              <a:p>
                <a:endParaRPr lang="en-US" sz="280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713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Too many probabilities?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we use stylized facts to improve things?</a:t>
            </a:r>
          </a:p>
          <a:p>
            <a:pPr lvl="1"/>
            <a:r>
              <a:rPr lang="en-US" dirty="0" smtClean="0"/>
              <a:t>Characteristics </a:t>
            </a:r>
            <a:r>
              <a:rPr lang="en-US" dirty="0"/>
              <a:t>like geographical, technological or business </a:t>
            </a:r>
            <a:r>
              <a:rPr lang="en-US" dirty="0" smtClean="0"/>
              <a:t>similarities </a:t>
            </a:r>
            <a:r>
              <a:rPr lang="en-US" dirty="0"/>
              <a:t>of firms matter</a:t>
            </a:r>
            <a:r>
              <a:rPr lang="en-US" dirty="0" smtClean="0"/>
              <a:t>.</a:t>
            </a:r>
          </a:p>
          <a:p>
            <a:pPr lvl="1"/>
            <a:endParaRPr lang="en-US" sz="11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99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Too many probabilities?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3000" dirty="0" smtClean="0"/>
                  <a:t>Can we use stylized facts to improve things?</a:t>
                </a:r>
              </a:p>
              <a:p>
                <a:pPr lvl="1"/>
                <a:r>
                  <a:rPr lang="en-US" sz="2600" dirty="0" smtClean="0"/>
                  <a:t>Characteristics </a:t>
                </a:r>
                <a:r>
                  <a:rPr lang="en-US" sz="2600" dirty="0"/>
                  <a:t>like geographical, technological or business </a:t>
                </a:r>
                <a:r>
                  <a:rPr lang="en-US" sz="2600" dirty="0" smtClean="0"/>
                  <a:t>similarities </a:t>
                </a:r>
                <a:r>
                  <a:rPr lang="en-US" sz="2600" dirty="0"/>
                  <a:t>of firms matter</a:t>
                </a:r>
                <a:r>
                  <a:rPr lang="en-US" sz="2600" dirty="0" smtClean="0"/>
                  <a:t>.</a:t>
                </a:r>
              </a:p>
              <a:p>
                <a:pPr lvl="1"/>
                <a:endParaRPr lang="en-US" sz="2400" dirty="0"/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The Insider-Outsider model</a:t>
                </a:r>
              </a:p>
              <a:p>
                <a:r>
                  <a:rPr lang="en-US" sz="2800" dirty="0" smtClean="0"/>
                  <a:t>Two groups of firms: N</a:t>
                </a:r>
                <a:r>
                  <a:rPr lang="en-US" sz="2800" baseline="30000" dirty="0" smtClean="0"/>
                  <a:t>1</a:t>
                </a:r>
                <a:r>
                  <a:rPr lang="en-US" sz="2800" dirty="0" smtClean="0"/>
                  <a:t> and N</a:t>
                </a:r>
                <a:r>
                  <a:rPr lang="en-US" sz="2800" baseline="30000" dirty="0" smtClean="0"/>
                  <a:t>2</a:t>
                </a:r>
                <a:endParaRPr lang="en-US" sz="2800" dirty="0" smtClean="0"/>
              </a:p>
              <a:p>
                <a:r>
                  <a:rPr lang="en-US" sz="2800" dirty="0" smtClean="0"/>
                  <a:t>Success probability between firms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dirty="0" smtClean="0"/>
                  <a:t> and </a:t>
                </a:r>
                <a:r>
                  <a:rPr lang="en-US" sz="2800" i="1" dirty="0" smtClean="0"/>
                  <a:t>j</a:t>
                </a:r>
                <a:r>
                  <a:rPr lang="en-US" sz="2800" dirty="0" smtClean="0"/>
                  <a:t> is higher if they belong to the same group.</a:t>
                </a:r>
              </a:p>
              <a:p>
                <a:r>
                  <a:rPr lang="en-US" sz="2800" dirty="0" smtClean="0"/>
                  <a:t>Formally,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𝑖𝑗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𝐼</m:t>
                        </m:r>
                      </m:sup>
                    </m:sSup>
                  </m:oMath>
                </a14:m>
                <a:r>
                  <a:rPr lang="en-US" sz="2800" dirty="0" smtClean="0"/>
                  <a:t>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e>
                    </m:d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p>
                    </m:sSup>
                  </m:oMath>
                </a14:m>
                <a:r>
                  <a:rPr lang="en-US" sz="2800" dirty="0" smtClean="0"/>
                  <a:t> otherwise,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  <m:t>𝐼</m:t>
                        </m:r>
                      </m:sup>
                    </m:sSup>
                  </m:oMath>
                </a14:m>
                <a:r>
                  <a:rPr lang="en-US" sz="2800" dirty="0" smtClean="0"/>
                  <a:t>&gt;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/>
                      </a:rPr>
                      <m:t>.</m:t>
                    </m:r>
                  </m:oMath>
                </a14:m>
                <a:endParaRPr lang="en-US" sz="2800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2695" b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332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Too many probabilities?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Can we use stylized facts to improve things?</a:t>
            </a:r>
          </a:p>
          <a:p>
            <a:pPr lvl="1"/>
            <a:r>
              <a:rPr lang="en-US" sz="2400" dirty="0"/>
              <a:t>Some firms are more aggressive about </a:t>
            </a:r>
            <a:r>
              <a:rPr lang="en-US" sz="2400" dirty="0" smtClean="0"/>
              <a:t>innovations</a:t>
            </a:r>
            <a:endParaRPr lang="en-US" sz="2400" dirty="0"/>
          </a:p>
          <a:p>
            <a:pPr lvl="1"/>
            <a:r>
              <a:rPr lang="en-US" sz="2400" dirty="0"/>
              <a:t>Firms with greater market share are more likely to be innovators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655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Too many probabilities?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Can we use stylized facts to improve things?</a:t>
                </a:r>
              </a:p>
              <a:p>
                <a:pPr lvl="1"/>
                <a:r>
                  <a:rPr lang="en-US" sz="2400" dirty="0"/>
                  <a:t>Some firms are more aggressive about </a:t>
                </a:r>
                <a:r>
                  <a:rPr lang="en-US" sz="2400" dirty="0" smtClean="0"/>
                  <a:t>innovations</a:t>
                </a:r>
                <a:endParaRPr lang="en-US" sz="2400" dirty="0"/>
              </a:p>
              <a:p>
                <a:pPr lvl="1"/>
                <a:r>
                  <a:rPr lang="en-US" sz="2400" dirty="0"/>
                  <a:t>G</a:t>
                </a:r>
                <a:r>
                  <a:rPr lang="en-US" sz="2400" dirty="0" smtClean="0"/>
                  <a:t>reater </a:t>
                </a:r>
                <a:r>
                  <a:rPr lang="en-US" sz="2400" dirty="0"/>
                  <a:t>market share </a:t>
                </a:r>
                <a:r>
                  <a:rPr lang="en-US" sz="2400" dirty="0" smtClean="0"/>
                  <a:t>→ more </a:t>
                </a:r>
                <a:r>
                  <a:rPr lang="en-US" sz="2400" dirty="0"/>
                  <a:t>likely to be innovators</a:t>
                </a:r>
              </a:p>
              <a:p>
                <a:pPr marL="0" indent="0" algn="ctr">
                  <a:buNone/>
                </a:pPr>
                <a:endParaRPr lang="en-US" sz="2800" dirty="0" smtClean="0"/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High and Low innovative firms</a:t>
                </a:r>
              </a:p>
              <a:p>
                <a:r>
                  <a:rPr lang="en-US" sz="2800" dirty="0" smtClean="0"/>
                  <a:t>Two groups of firms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p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r>
                  <a:rPr lang="en-US" sz="2800" dirty="0" smtClean="0"/>
                  <a:t> with the same cardinality.</a:t>
                </a:r>
              </a:p>
              <a:p>
                <a:r>
                  <a:rPr lang="en-US" sz="2800" dirty="0"/>
                  <a:t>Formally,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  <m:t>𝑖𝑗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800" dirty="0"/>
                  <a:t>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US" sz="2800" dirty="0"/>
                  <a:t> otherwise,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p>
                    </m:sSup>
                  </m:oMath>
                </a14:m>
                <a:r>
                  <a:rPr lang="en-US" sz="2800" dirty="0" smtClean="0"/>
                  <a:t>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US" sz="2800" dirty="0" smtClean="0"/>
                  <a:t>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33" t="-1348" b="-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668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Motivation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sz="2800" dirty="0" smtClean="0"/>
              <a:t>Collaboration among firms in innovative activities is now widespread (</a:t>
            </a:r>
            <a:r>
              <a:rPr lang="en-US" sz="2800" dirty="0" err="1" smtClean="0"/>
              <a:t>Hagedoorn</a:t>
            </a:r>
            <a:r>
              <a:rPr lang="en-US" sz="2800" dirty="0" smtClean="0"/>
              <a:t>, 2002; Powell et al., 2005)</a:t>
            </a:r>
          </a:p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sz="2800" dirty="0"/>
              <a:t>Majority of these collaborations are bilateral.</a:t>
            </a:r>
          </a:p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sz="2800" dirty="0" smtClean="0"/>
              <a:t>Understanding collaboration networks and their impact on the industry is important.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503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Results: </a:t>
            </a:r>
            <a:r>
              <a:rPr lang="en-US" dirty="0" err="1" smtClean="0">
                <a:solidFill>
                  <a:srgbClr val="0070C0"/>
                </a:solidFill>
              </a:rPr>
              <a:t>Pws</a:t>
            </a:r>
            <a:r>
              <a:rPr lang="en-US" dirty="0" smtClean="0">
                <a:solidFill>
                  <a:srgbClr val="0070C0"/>
                </a:solidFill>
              </a:rPr>
              <a:t>-Equilibrium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800" b="1" i="1" dirty="0" smtClean="0">
                <a:solidFill>
                  <a:srgbClr val="C00000"/>
                </a:solidFill>
              </a:rPr>
              <a:t>Proposition </a:t>
            </a:r>
            <a:r>
              <a:rPr lang="en-US" sz="2800" b="1" i="1" dirty="0">
                <a:solidFill>
                  <a:srgbClr val="C00000"/>
                </a:solidFill>
              </a:rPr>
              <a:t>0</a:t>
            </a:r>
            <a:r>
              <a:rPr lang="en-US" sz="2800" i="1" dirty="0" smtClean="0">
                <a:solidFill>
                  <a:srgbClr val="C00000"/>
                </a:solidFill>
              </a:rPr>
              <a:t>: What if links are not costly?</a:t>
            </a:r>
          </a:p>
          <a:p>
            <a:pPr marL="0" indent="0">
              <a:buNone/>
            </a:pPr>
            <a:r>
              <a:rPr lang="en-US" sz="2800" i="1" dirty="0"/>
              <a:t>	</a:t>
            </a:r>
            <a:endParaRPr lang="en-US" sz="2800" i="1" dirty="0" smtClean="0"/>
          </a:p>
          <a:p>
            <a:pPr marL="0" indent="0">
              <a:buNone/>
            </a:pPr>
            <a:r>
              <a:rPr lang="en-US" sz="2800" i="1" dirty="0"/>
              <a:t>	</a:t>
            </a:r>
            <a:r>
              <a:rPr lang="en-US" sz="2800" i="1" dirty="0" smtClean="0"/>
              <a:t>Suppose f = 0. Then a pair-wise equilibrium 	network is the </a:t>
            </a:r>
            <a:r>
              <a:rPr lang="en-US" sz="2800" i="1" dirty="0" smtClean="0">
                <a:solidFill>
                  <a:srgbClr val="C00000"/>
                </a:solidFill>
              </a:rPr>
              <a:t>complete</a:t>
            </a:r>
            <a:r>
              <a:rPr lang="en-US" sz="2800" i="1" dirty="0" smtClean="0"/>
              <a:t> network.</a:t>
            </a:r>
          </a:p>
          <a:p>
            <a:pPr marL="0" indent="0">
              <a:buNone/>
            </a:pP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42818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Results: </a:t>
            </a:r>
            <a:r>
              <a:rPr lang="en-US" dirty="0" err="1" smtClean="0">
                <a:solidFill>
                  <a:srgbClr val="0070C0"/>
                </a:solidFill>
              </a:rPr>
              <a:t>Pws</a:t>
            </a:r>
            <a:r>
              <a:rPr lang="en-US" dirty="0" smtClean="0">
                <a:solidFill>
                  <a:srgbClr val="0070C0"/>
                </a:solidFill>
              </a:rPr>
              <a:t>-Equilibrium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800" i="1" dirty="0" smtClean="0"/>
              </a:p>
              <a:p>
                <a:pPr marL="0" indent="0">
                  <a:buNone/>
                </a:pPr>
                <a:r>
                  <a:rPr lang="en-US" sz="2800" b="1" i="1" dirty="0" smtClean="0">
                    <a:solidFill>
                      <a:srgbClr val="C00000"/>
                    </a:solidFill>
                  </a:rPr>
                  <a:t>Proposition </a:t>
                </a:r>
                <a:r>
                  <a:rPr lang="en-US" sz="2800" b="1" i="1" dirty="0">
                    <a:solidFill>
                      <a:srgbClr val="C00000"/>
                    </a:solidFill>
                  </a:rPr>
                  <a:t>1</a:t>
                </a:r>
                <a:r>
                  <a:rPr lang="en-US" sz="2800" b="1" i="1" dirty="0" smtClean="0">
                    <a:solidFill>
                      <a:srgbClr val="C00000"/>
                    </a:solidFill>
                  </a:rPr>
                  <a:t>: </a:t>
                </a:r>
                <a:r>
                  <a:rPr lang="en-US" sz="2800" i="1" dirty="0" smtClean="0">
                    <a:solidFill>
                      <a:srgbClr val="C00000"/>
                    </a:solidFill>
                  </a:rPr>
                  <a:t>What does uncertainty imply for link 		formation?</a:t>
                </a:r>
              </a:p>
              <a:p>
                <a:pPr marL="0" indent="0">
                  <a:buNone/>
                </a:pPr>
                <a:r>
                  <a:rPr lang="en-US" sz="2800" i="1" dirty="0"/>
                  <a:t>	</a:t>
                </a:r>
                <a:endParaRPr lang="en-US" sz="2800" i="1" dirty="0" smtClean="0"/>
              </a:p>
              <a:p>
                <a:pPr marL="0" indent="0">
                  <a:buNone/>
                </a:pPr>
                <a:r>
                  <a:rPr lang="en-US" sz="2800" i="1" dirty="0"/>
                  <a:t>	</a:t>
                </a:r>
                <a:r>
                  <a:rPr lang="en-US" sz="2800" i="1" dirty="0" smtClean="0"/>
                  <a:t>Let g be a pair-wise equilibrium network.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𝑖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𝒩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sup>
                    </m:sSup>
                  </m:oMath>
                </a14:m>
                <a:r>
                  <a:rPr lang="en-US" sz="2800" i="1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𝒩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i="1" dirty="0" smtClean="0"/>
                  <a:t>, with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i="1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&gt;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i="1" dirty="0" smtClean="0"/>
                  <a:t> then there is a link between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i="1" dirty="0" smtClean="0"/>
                  <a:t> and j in g.	</a:t>
                </a:r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22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Results: </a:t>
            </a:r>
            <a:r>
              <a:rPr lang="en-US" i="1" dirty="0">
                <a:solidFill>
                  <a:srgbClr val="0070C0"/>
                </a:solidFill>
              </a:rPr>
              <a:t>How probabilities matter…</a:t>
            </a:r>
            <a:br>
              <a:rPr lang="en-US" i="1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i="1" dirty="0" smtClean="0">
                    <a:solidFill>
                      <a:srgbClr val="C00000"/>
                    </a:solidFill>
                  </a:rPr>
                  <a:t>Corollary 1</a:t>
                </a:r>
                <a:r>
                  <a:rPr lang="en-US" sz="2800" i="1" dirty="0" smtClean="0">
                    <a:solidFill>
                      <a:srgbClr val="C00000"/>
                    </a:solidFill>
                  </a:rPr>
                  <a:t>: </a:t>
                </a:r>
                <a:r>
                  <a:rPr lang="en-US" sz="2800" i="1" dirty="0"/>
                  <a:t>	</a:t>
                </a:r>
                <a:r>
                  <a:rPr lang="en-US" sz="2800" i="1" dirty="0" smtClean="0">
                    <a:solidFill>
                      <a:srgbClr val="C00000"/>
                    </a:solidFill>
                  </a:rPr>
                  <a:t>One probability</a:t>
                </a:r>
              </a:p>
              <a:p>
                <a:pPr marL="0" indent="0">
                  <a:buNone/>
                </a:pPr>
                <a:r>
                  <a:rPr lang="en-US" sz="2800" i="1" dirty="0"/>
                  <a:t> </a:t>
                </a:r>
                <a:r>
                  <a:rPr lang="en-US" sz="2800" i="1" dirty="0" smtClean="0"/>
                  <a:t>       Let </a:t>
                </a:r>
                <a:r>
                  <a:rPr lang="en-US" sz="2800" i="1" dirty="0"/>
                  <a:t>g be a pair-wise equilibrium </a:t>
                </a:r>
                <a:r>
                  <a:rPr lang="en-US" sz="2800" i="1" dirty="0" smtClean="0"/>
                  <a:t>network.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800" i="1" dirty="0" smtClean="0"/>
                  <a:t>, then g is a group dominant network.</a:t>
                </a:r>
              </a:p>
              <a:p>
                <a:pPr marL="0" indent="0">
                  <a:buNone/>
                </a:pPr>
                <a:r>
                  <a:rPr lang="en-US" sz="2800" i="1" dirty="0" smtClean="0">
                    <a:sym typeface="Symbol"/>
                  </a:rPr>
                  <a:t>	</a:t>
                </a:r>
                <a:endParaRPr lang="en-US" sz="2400" b="1" i="1" dirty="0" smtClean="0"/>
              </a:p>
              <a:p>
                <a:pPr marL="0" indent="0">
                  <a:buNone/>
                </a:pPr>
                <a:r>
                  <a:rPr lang="en-US" i="1" dirty="0" smtClean="0">
                    <a:sym typeface="Symbol"/>
                  </a:rPr>
                  <a:t>	</a:t>
                </a:r>
                <a:r>
                  <a:rPr lang="en-US" sz="2400" i="1" dirty="0" smtClean="0">
                    <a:sym typeface="Symbol"/>
                  </a:rPr>
                  <a:t> Proposition </a:t>
                </a:r>
                <a:r>
                  <a:rPr lang="en-US" sz="2400" i="1" dirty="0">
                    <a:sym typeface="Symbol"/>
                  </a:rPr>
                  <a:t>4.1 of Goyal and Joshi, 2003 is a special case when innovations occur with </a:t>
                </a:r>
                <a:r>
                  <a:rPr lang="en-US" sz="2400" i="1" dirty="0">
                    <a:solidFill>
                      <a:srgbClr val="C00000"/>
                    </a:solidFill>
                    <a:sym typeface="Symbol"/>
                  </a:rPr>
                  <a:t>full certainty</a:t>
                </a:r>
                <a:r>
                  <a:rPr lang="en-US" sz="2400" i="1" dirty="0">
                    <a:sym typeface="Symbol"/>
                  </a:rPr>
                  <a:t>. </a:t>
                </a:r>
                <a:endParaRPr lang="en-US" sz="2400" i="1" dirty="0"/>
              </a:p>
              <a:p>
                <a:pPr marL="0" indent="0">
                  <a:buNone/>
                </a:pP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:r>
                  <a:rPr lang="en-US" sz="2400" i="1" dirty="0" smtClean="0">
                    <a:ea typeface="Cambria Math" panose="02040503050406030204" pitchFamily="18" charset="0"/>
                  </a:rPr>
                  <a:t>⇒By continuity the result is also true when probabilities differ but are sufficiently similar.</a:t>
                </a:r>
                <a:endParaRPr lang="en-US" sz="2400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1348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739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Results: </a:t>
            </a:r>
            <a:r>
              <a:rPr lang="en-US" i="1" dirty="0">
                <a:solidFill>
                  <a:srgbClr val="0070C0"/>
                </a:solidFill>
              </a:rPr>
              <a:t>How probabilities matter…</a:t>
            </a:r>
            <a:br>
              <a:rPr lang="en-US" i="1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i="1" dirty="0" smtClean="0">
                <a:solidFill>
                  <a:srgbClr val="C00000"/>
                </a:solidFill>
              </a:rPr>
              <a:t>Corollary 2</a:t>
            </a:r>
            <a:r>
              <a:rPr lang="en-US" sz="2800" i="1" dirty="0" smtClean="0">
                <a:solidFill>
                  <a:srgbClr val="C00000"/>
                </a:solidFill>
              </a:rPr>
              <a:t>: </a:t>
            </a:r>
            <a:r>
              <a:rPr lang="en-US" sz="2800" i="1" dirty="0">
                <a:solidFill>
                  <a:srgbClr val="C00000"/>
                </a:solidFill>
              </a:rPr>
              <a:t>	</a:t>
            </a:r>
            <a:r>
              <a:rPr lang="en-US" sz="2800" i="1" dirty="0" smtClean="0">
                <a:solidFill>
                  <a:srgbClr val="C00000"/>
                </a:solidFill>
              </a:rPr>
              <a:t>Two probabilities</a:t>
            </a:r>
          </a:p>
          <a:p>
            <a:pPr marL="0" indent="0">
              <a:buNone/>
            </a:pPr>
            <a:r>
              <a:rPr lang="en-US" sz="2800" i="1" dirty="0"/>
              <a:t> </a:t>
            </a:r>
            <a:r>
              <a:rPr lang="en-US" sz="2800" i="1" dirty="0" smtClean="0"/>
              <a:t>       Suppose the assumptions of the I-O framework are satisfied. If </a:t>
            </a:r>
            <a:r>
              <a:rPr lang="en-US" sz="2800" i="1" dirty="0"/>
              <a:t>g </a:t>
            </a:r>
            <a:r>
              <a:rPr lang="en-US" sz="2800" i="1" dirty="0" smtClean="0"/>
              <a:t>is a non-empty </a:t>
            </a:r>
            <a:r>
              <a:rPr lang="en-US" sz="2800" i="1" dirty="0"/>
              <a:t>pair-wise equilibrium </a:t>
            </a:r>
            <a:r>
              <a:rPr lang="en-US" sz="2800" i="1" dirty="0" smtClean="0"/>
              <a:t>network, then it is a group dominant network, or a 2-group dominant network or a </a:t>
            </a:r>
            <a:r>
              <a:rPr lang="en-US" sz="2800" dirty="0" smtClean="0"/>
              <a:t>2|2</a:t>
            </a:r>
            <a:r>
              <a:rPr lang="en-US" sz="2800" i="1" dirty="0" smtClean="0"/>
              <a:t> hierarchical network.</a:t>
            </a:r>
          </a:p>
          <a:p>
            <a:pPr marL="0" indent="0">
              <a:buNone/>
            </a:pPr>
            <a:r>
              <a:rPr lang="en-US" sz="2800" i="1" dirty="0" smtClean="0">
                <a:sym typeface="Symbol"/>
              </a:rPr>
              <a:t>	</a:t>
            </a:r>
            <a:endParaRPr lang="en-US" sz="2400" b="1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5013325"/>
            <a:ext cx="2667000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5059892"/>
            <a:ext cx="2590800" cy="124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6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Results: </a:t>
            </a:r>
            <a:r>
              <a:rPr lang="en-US" i="1" dirty="0">
                <a:solidFill>
                  <a:srgbClr val="0070C0"/>
                </a:solidFill>
              </a:rPr>
              <a:t>How probabilities matter…</a:t>
            </a:r>
            <a:br>
              <a:rPr lang="en-US" i="1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32500" lnSpcReduction="20000"/>
              </a:bodyPr>
              <a:lstStyle/>
              <a:p>
                <a:pPr marL="0" indent="0">
                  <a:buNone/>
                </a:pPr>
                <a:r>
                  <a:rPr lang="en-US" sz="8600" b="1" i="1" dirty="0" smtClean="0">
                    <a:solidFill>
                      <a:srgbClr val="C00000"/>
                    </a:solidFill>
                  </a:rPr>
                  <a:t>Corollary 3</a:t>
                </a:r>
                <a:r>
                  <a:rPr lang="en-US" sz="8600" i="1" dirty="0" smtClean="0">
                    <a:solidFill>
                      <a:srgbClr val="C00000"/>
                    </a:solidFill>
                  </a:rPr>
                  <a:t>: Three probabilities</a:t>
                </a:r>
              </a:p>
              <a:p>
                <a:pPr marL="0" indent="0">
                  <a:buNone/>
                </a:pPr>
                <a:endParaRPr lang="en-US" sz="8600" i="1" dirty="0" smtClean="0"/>
              </a:p>
              <a:p>
                <a:pPr marL="0" indent="0">
                  <a:buNone/>
                </a:pPr>
                <a:r>
                  <a:rPr lang="en-US" sz="7000" i="1" dirty="0"/>
                  <a:t> </a:t>
                </a:r>
                <a:r>
                  <a:rPr lang="en-US" sz="7000" i="1" dirty="0" smtClean="0"/>
                  <a:t>       </a:t>
                </a:r>
                <a:r>
                  <a:rPr lang="en-US" sz="8600" i="1" dirty="0" smtClean="0"/>
                  <a:t>Suppose the assumptions of the H-L framework are satisfied. If </a:t>
                </a:r>
                <a:r>
                  <a:rPr lang="en-US" sz="8600" i="1" dirty="0"/>
                  <a:t>g </a:t>
                </a:r>
                <a:r>
                  <a:rPr lang="en-US" sz="8600" i="1" dirty="0" smtClean="0"/>
                  <a:t>is a non-empty </a:t>
                </a:r>
                <a:r>
                  <a:rPr lang="en-US" sz="8600" i="1" dirty="0"/>
                  <a:t>pair-wise equilibrium </a:t>
                </a:r>
                <a:r>
                  <a:rPr lang="en-US" sz="8600" i="1" dirty="0" smtClean="0"/>
                  <a:t>network, then it is a group dominant network, or a 2-group dominant network, or a </a:t>
                </a:r>
                <a:r>
                  <a:rPr lang="en-US" sz="8600" dirty="0" smtClean="0"/>
                  <a:t>1|2</a:t>
                </a:r>
                <a:r>
                  <a:rPr lang="en-US" sz="8600" i="1" dirty="0" smtClean="0"/>
                  <a:t> hierarchical network, or a </a:t>
                </a:r>
                <a:r>
                  <a:rPr lang="en-US" sz="8600" dirty="0" smtClean="0"/>
                  <a:t>1|(1,1</a:t>
                </a:r>
                <a:r>
                  <a:rPr lang="en-US" sz="8600" i="1" dirty="0" smtClean="0"/>
                  <a:t>) hierarchical network. </a:t>
                </a:r>
              </a:p>
              <a:p>
                <a:pPr marL="0" indent="0">
                  <a:buNone/>
                </a:pPr>
                <a:r>
                  <a:rPr lang="en-US" sz="8600" i="1" dirty="0" smtClean="0"/>
                  <a:t>Moreover, (</a:t>
                </a:r>
                <a:r>
                  <a:rPr lang="en-US" sz="8600" i="1" dirty="0" err="1" smtClean="0"/>
                  <a:t>i</a:t>
                </a:r>
                <a:r>
                  <a:rPr lang="en-US" sz="8600" i="1" dirty="0" smtClean="0"/>
                  <a:t>) firms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8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8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8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p>
                  </m:oMath>
                </a14:m>
                <a:r>
                  <a:rPr lang="en-US" sz="8600" i="1" dirty="0"/>
                  <a:t> that have formed links are all linked together, and (ii) firms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8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86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8600" i="1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p>
                  </m:oMath>
                </a14:m>
                <a:r>
                  <a:rPr lang="en-US" sz="8600" i="1" dirty="0"/>
                  <a:t> that have formed </a:t>
                </a:r>
                <a:r>
                  <a:rPr lang="en-US" sz="8600" i="1" dirty="0" smtClean="0"/>
                  <a:t>links with firms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8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86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8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r>
                  <a:rPr lang="en-US" sz="8600" i="1" dirty="0" smtClean="0"/>
                  <a:t> are linked with all firms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8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86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8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r>
                  <a:rPr lang="en-US" sz="8600" i="1" dirty="0" smtClean="0"/>
                  <a:t> that have formed links.</a:t>
                </a:r>
                <a:endParaRPr lang="en-US" sz="8600" i="1" dirty="0"/>
              </a:p>
              <a:p>
                <a:pPr marL="0" indent="0">
                  <a:buNone/>
                </a:pPr>
                <a:endParaRPr lang="en-US" sz="2800" i="1" dirty="0" smtClean="0">
                  <a:sym typeface="Symbol"/>
                </a:endParaRPr>
              </a:p>
              <a:p>
                <a:pPr marL="0" indent="0">
                  <a:buNone/>
                </a:pPr>
                <a:endParaRPr lang="en-US" sz="2800" i="1" dirty="0">
                  <a:sym typeface="Symbol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3100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805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Network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752600"/>
            <a:ext cx="38100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733800"/>
            <a:ext cx="2667000" cy="16152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300" y="3810001"/>
            <a:ext cx="2705100" cy="153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5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Results: </a:t>
            </a:r>
            <a:r>
              <a:rPr lang="en-US" i="1" dirty="0">
                <a:solidFill>
                  <a:srgbClr val="0070C0"/>
                </a:solidFill>
              </a:rPr>
              <a:t>How probabilities matter…</a:t>
            </a:r>
            <a:br>
              <a:rPr lang="en-US" i="1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000" i="1" dirty="0">
                <a:ea typeface="Cambria Math" panose="02040503050406030204" pitchFamily="18" charset="0"/>
              </a:rPr>
              <a:t>Pairwise equilibrium networks are group dominant networks or variations </a:t>
            </a:r>
            <a:r>
              <a:rPr lang="en-US" sz="3000" i="1" dirty="0" smtClean="0">
                <a:ea typeface="Cambria Math" panose="02040503050406030204" pitchFamily="18" charset="0"/>
              </a:rPr>
              <a:t>(hierarchical versions) of </a:t>
            </a:r>
            <a:r>
              <a:rPr lang="en-US" sz="3000" i="1" dirty="0">
                <a:ea typeface="Cambria Math" panose="02040503050406030204" pitchFamily="18" charset="0"/>
              </a:rPr>
              <a:t>those</a:t>
            </a:r>
            <a:r>
              <a:rPr lang="en-US" sz="3000" i="1" dirty="0" smtClean="0">
                <a:ea typeface="Cambria Math" panose="02040503050406030204" pitchFamily="18" charset="0"/>
              </a:rPr>
              <a:t>.</a:t>
            </a:r>
          </a:p>
          <a:p>
            <a:pPr marL="514350" indent="-514350">
              <a:buAutoNum type="arabicPeriod"/>
            </a:pPr>
            <a:endParaRPr lang="en-US" sz="3000" i="1" dirty="0">
              <a:ea typeface="Cambria Math" panose="02040503050406030204" pitchFamily="18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3000" i="1" dirty="0">
                <a:ea typeface="Cambria Math" panose="02040503050406030204" pitchFamily="18" charset="0"/>
              </a:rPr>
              <a:t>The most valuable links may not be formed in a pairwise stable network.</a:t>
            </a:r>
          </a:p>
          <a:p>
            <a:pPr marL="514350" indent="-514350">
              <a:buAutoNum type="arabicPeriod"/>
            </a:pPr>
            <a:endParaRPr lang="en-US" sz="3000" i="1" dirty="0" smtClean="0">
              <a:ea typeface="Cambria Math" panose="02040503050406030204" pitchFamily="18" charset="0"/>
            </a:endParaRPr>
          </a:p>
          <a:p>
            <a:pPr marL="514350" indent="-514350">
              <a:buAutoNum type="arabicPeriod"/>
            </a:pPr>
            <a:endParaRPr lang="en-US" sz="3000" i="1" dirty="0">
              <a:ea typeface="Cambria Math" panose="02040503050406030204" pitchFamily="18" charset="0"/>
            </a:endParaRPr>
          </a:p>
          <a:p>
            <a:pPr marL="514350" indent="-514350">
              <a:buAutoNum type="arabicPeriod"/>
            </a:pPr>
            <a:endParaRPr lang="en-US" sz="3000" i="1" dirty="0" smtClean="0"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US" sz="3000" i="1" dirty="0"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US" sz="2800" i="1" dirty="0" smtClean="0">
              <a:sym typeface="Symbol"/>
            </a:endParaRPr>
          </a:p>
          <a:p>
            <a:pPr marL="0" indent="0">
              <a:buNone/>
            </a:pPr>
            <a:endParaRPr lang="en-US" sz="2800" i="1" dirty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97843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Results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4582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i="1" dirty="0" smtClean="0">
                <a:solidFill>
                  <a:srgbClr val="C00000"/>
                </a:solidFill>
              </a:rPr>
              <a:t>Proposition 2 (Idea)</a:t>
            </a:r>
            <a:r>
              <a:rPr lang="en-US" sz="2800" b="1" i="1" dirty="0" smtClean="0"/>
              <a:t>: </a:t>
            </a:r>
            <a:r>
              <a:rPr lang="en-US" sz="2800" i="1" dirty="0" smtClean="0">
                <a:solidFill>
                  <a:srgbClr val="C00000"/>
                </a:solidFill>
              </a:rPr>
              <a:t>Non monotonicity of pw-equilibrium</a:t>
            </a:r>
            <a:endParaRPr lang="en-US" sz="800" b="1" i="1" dirty="0"/>
          </a:p>
          <a:p>
            <a:pPr marL="0" indent="0">
              <a:buNone/>
            </a:pPr>
            <a:r>
              <a:rPr lang="en-US" sz="2800" i="1" dirty="0" smtClean="0"/>
              <a:t>There exist situations in which: If </a:t>
            </a:r>
            <a:r>
              <a:rPr lang="en-US" sz="2800" i="1" dirty="0"/>
              <a:t>the success probabilities of links in a pw-equilibrium increase, then some existing links may be deleted. </a:t>
            </a:r>
            <a:endParaRPr lang="en-US" sz="800" i="1" dirty="0" smtClean="0"/>
          </a:p>
          <a:p>
            <a:pPr marL="0" indent="0">
              <a:buNone/>
            </a:pPr>
            <a:r>
              <a:rPr lang="en-US" sz="2800" i="1" dirty="0"/>
              <a:t>	</a:t>
            </a:r>
            <a:endParaRPr lang="en-US" sz="2800" i="1" dirty="0" smtClean="0"/>
          </a:p>
          <a:p>
            <a:pPr marL="0" indent="0">
              <a:buNone/>
            </a:pPr>
            <a:r>
              <a:rPr lang="en-US" sz="2800" i="1" dirty="0"/>
              <a:t>	</a:t>
            </a:r>
            <a:endParaRPr lang="en-US" sz="2800" i="1" dirty="0" smtClean="0"/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419600"/>
            <a:ext cx="6210300" cy="265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2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Results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4582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i="1" dirty="0" smtClean="0">
                <a:solidFill>
                  <a:srgbClr val="C00000"/>
                </a:solidFill>
              </a:rPr>
              <a:t>Proposition 2 (Idea)</a:t>
            </a:r>
            <a:r>
              <a:rPr lang="en-US" sz="2800" b="1" i="1" dirty="0" smtClean="0"/>
              <a:t>: </a:t>
            </a:r>
            <a:r>
              <a:rPr lang="en-US" sz="2800" i="1" dirty="0" smtClean="0">
                <a:solidFill>
                  <a:srgbClr val="C00000"/>
                </a:solidFill>
              </a:rPr>
              <a:t>Non monotonicity of pw-equilibrium</a:t>
            </a:r>
            <a:endParaRPr lang="en-US" sz="800" b="1" i="1" dirty="0"/>
          </a:p>
          <a:p>
            <a:pPr marL="0" indent="0">
              <a:buNone/>
            </a:pPr>
            <a:r>
              <a:rPr lang="en-US" sz="2800" i="1" dirty="0" smtClean="0"/>
              <a:t>There exist situations in which: If </a:t>
            </a:r>
            <a:r>
              <a:rPr lang="en-US" sz="2800" i="1" dirty="0"/>
              <a:t>the success probabilities of links in a pw-equilibrium increase, then some existing links may be deleted. </a:t>
            </a:r>
            <a:endParaRPr lang="en-US" sz="800" i="1" dirty="0" smtClean="0"/>
          </a:p>
          <a:p>
            <a:pPr marL="0" indent="0">
              <a:buNone/>
            </a:pPr>
            <a:r>
              <a:rPr lang="en-US" sz="2800" i="1" dirty="0"/>
              <a:t>	</a:t>
            </a:r>
            <a:r>
              <a:rPr lang="en-US" sz="2400" i="1" dirty="0" smtClean="0">
                <a:latin typeface="Comic Sans MS" pitchFamily="66" charset="0"/>
              </a:rPr>
              <a:t>- </a:t>
            </a:r>
            <a:r>
              <a:rPr lang="en-US" sz="2400" i="1" dirty="0" smtClean="0">
                <a:solidFill>
                  <a:srgbClr val="C00000"/>
                </a:solidFill>
                <a:latin typeface="Comic Sans MS" pitchFamily="66" charset="0"/>
              </a:rPr>
              <a:t>Welfare is lower in the new equilibrium.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	</a:t>
            </a:r>
            <a:r>
              <a:rPr lang="en-US" sz="2400" i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- This has implications for policy.</a:t>
            </a:r>
          </a:p>
          <a:p>
            <a:pPr marL="0" indent="0">
              <a:buNone/>
            </a:pPr>
            <a:endParaRPr lang="en-US" sz="2800" i="1" dirty="0" smtClean="0"/>
          </a:p>
          <a:p>
            <a:pPr marL="0" indent="0">
              <a:buNone/>
            </a:pPr>
            <a:r>
              <a:rPr lang="en-US" sz="2800" i="1" dirty="0"/>
              <a:t>	</a:t>
            </a:r>
            <a:endParaRPr lang="en-US" sz="2800" i="1" dirty="0" smtClean="0"/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419600"/>
            <a:ext cx="6210300" cy="265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933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Results: Welfare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 smtClean="0">
                    <a:solidFill>
                      <a:srgbClr val="C00000"/>
                    </a:solidFill>
                  </a:rPr>
                  <a:t>Proposition 3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: Finding efficient networks</a:t>
                </a:r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:r>
                  <a:rPr lang="en-US" i="1" dirty="0" smtClean="0"/>
                  <a:t>Let g be an efficient network that contains a link between firms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i="1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i="1" dirty="0" smtClean="0"/>
                  <a:t>.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i="1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i="1" dirty="0" smtClean="0"/>
                  <a:t>, then there is a link between firms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i="1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i="1" dirty="0" smtClean="0"/>
                  <a:t> in g.</a:t>
                </a:r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52" t="-1752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309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Motivation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>
              <a:lnSpc>
                <a:spcPct val="6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Why do firms collaborate in R&amp;D?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>
                <a:solidFill>
                  <a:srgbClr val="C00000"/>
                </a:solidFill>
              </a:rPr>
              <a:t>Help by lowering R&amp;D costs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>
                <a:solidFill>
                  <a:srgbClr val="C00000"/>
                </a:solidFill>
              </a:rPr>
              <a:t>Help share the risk associated with innovation</a:t>
            </a:r>
            <a:endParaRPr lang="en-US" sz="2400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68002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Results: Welfare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i="1" dirty="0">
                    <a:solidFill>
                      <a:srgbClr val="C00000"/>
                    </a:solidFill>
                  </a:rPr>
                  <a:t>Corollary </a:t>
                </a:r>
                <a:r>
                  <a:rPr lang="en-US" b="1" i="1" dirty="0" smtClean="0">
                    <a:solidFill>
                      <a:srgbClr val="C00000"/>
                    </a:solidFill>
                  </a:rPr>
                  <a:t>4</a:t>
                </a:r>
                <a:r>
                  <a:rPr lang="en-US" i="1" dirty="0" smtClean="0">
                    <a:solidFill>
                      <a:srgbClr val="C00000"/>
                    </a:solidFill>
                  </a:rPr>
                  <a:t>: One probability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sz="2800" i="1" dirty="0" smtClean="0"/>
                  <a:t>Suppose that 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800" i="1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800" i="1" dirty="0"/>
                  <a:t>, then </a:t>
                </a:r>
                <a:r>
                  <a:rPr lang="en-US" sz="2800" i="1" dirty="0" smtClean="0"/>
                  <a:t>an efficient network is a NSG.</a:t>
                </a:r>
                <a:endParaRPr lang="en-US" sz="2800" i="1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414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Results: Welfare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i="1" dirty="0">
                    <a:solidFill>
                      <a:srgbClr val="C00000"/>
                    </a:solidFill>
                  </a:rPr>
                  <a:t>Corollary </a:t>
                </a:r>
                <a:r>
                  <a:rPr lang="en-US" b="1" i="1" dirty="0" smtClean="0">
                    <a:solidFill>
                      <a:srgbClr val="C00000"/>
                    </a:solidFill>
                  </a:rPr>
                  <a:t>4</a:t>
                </a:r>
                <a:r>
                  <a:rPr lang="en-US" i="1" dirty="0" smtClean="0">
                    <a:solidFill>
                      <a:srgbClr val="C00000"/>
                    </a:solidFill>
                  </a:rPr>
                  <a:t>: One probability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sz="2800" i="1" dirty="0" smtClean="0"/>
                  <a:t>Suppose that 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800" i="1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800" i="1" dirty="0"/>
                  <a:t>, then </a:t>
                </a:r>
                <a:r>
                  <a:rPr lang="en-US" sz="2800" i="1" dirty="0" smtClean="0"/>
                  <a:t>an efficient network is a NSG.</a:t>
                </a:r>
                <a:endParaRPr lang="en-US" sz="2800" i="1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i="1" dirty="0">
                    <a:solidFill>
                      <a:srgbClr val="C00000"/>
                    </a:solidFill>
                  </a:rPr>
                  <a:t>Corollary 5</a:t>
                </a:r>
                <a:r>
                  <a:rPr lang="en-US" i="1" dirty="0">
                    <a:solidFill>
                      <a:srgbClr val="C00000"/>
                    </a:solidFill>
                  </a:rPr>
                  <a:t>: Two probabilities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i="1" dirty="0"/>
                  <a:t>Suppose the assumptions of the I-O framework are satisfied. If g is a non-empty efficient network, then it is a NSG, or a 2-NSG or a multi-NSG.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52" t="-2830" b="-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7329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Results: Welfare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i="1" dirty="0" smtClean="0">
                    <a:solidFill>
                      <a:srgbClr val="C00000"/>
                    </a:solidFill>
                  </a:rPr>
                  <a:t>Corollary 6</a:t>
                </a:r>
                <a:r>
                  <a:rPr lang="en-US" i="1" dirty="0" smtClean="0">
                    <a:solidFill>
                      <a:srgbClr val="C00000"/>
                    </a:solidFill>
                  </a:rPr>
                  <a:t>: Three probabilities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sz="2800" i="1" dirty="0"/>
                  <a:t>Suppose the assumptions of the </a:t>
                </a:r>
                <a:r>
                  <a:rPr lang="en-US" sz="2800" i="1" dirty="0" smtClean="0"/>
                  <a:t>H-L </a:t>
                </a:r>
                <a:r>
                  <a:rPr lang="en-US" sz="2800" i="1" dirty="0"/>
                  <a:t>framework are satisfied. If g is a non-empty </a:t>
                </a:r>
                <a:r>
                  <a:rPr lang="en-US" sz="2800" i="1" dirty="0" smtClean="0"/>
                  <a:t>efficient </a:t>
                </a:r>
                <a:r>
                  <a:rPr lang="en-US" sz="2800" i="1" dirty="0"/>
                  <a:t>network, then it is </a:t>
                </a:r>
                <a:r>
                  <a:rPr lang="en-US" sz="2800" i="1" dirty="0" smtClean="0"/>
                  <a:t>a NSG, or a group NSG or a multi-NSG. Moreover if g[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p>
                  </m:oMath>
                </a14:m>
                <a:r>
                  <a:rPr lang="en-US" sz="2800" i="1" dirty="0" smtClean="0"/>
                  <a:t>]=</a:t>
                </a:r>
                <a:r>
                  <a:rPr lang="en-US" sz="28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∅, </a:t>
                </a:r>
                <a:r>
                  <a:rPr lang="en-US" sz="2800" i="1" dirty="0" smtClean="0">
                    <a:ea typeface="Cambria Math" panose="02040503050406030204" pitchFamily="18" charset="0"/>
                  </a:rPr>
                  <a:t>then</a:t>
                </a:r>
                <a:r>
                  <a:rPr lang="en-US" sz="28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i="1" dirty="0"/>
                  <a:t>g[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r>
                  <a:rPr lang="en-US" sz="2800" i="1" dirty="0"/>
                  <a:t>]=</a:t>
                </a:r>
                <a:r>
                  <a:rPr lang="en-US" sz="28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∅.</a:t>
                </a:r>
              </a:p>
              <a:p>
                <a:pPr marL="0" indent="0">
                  <a:buNone/>
                </a:pPr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8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52" t="-1752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02865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Results: Welfare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i="1" dirty="0" smtClean="0">
                    <a:solidFill>
                      <a:srgbClr val="C00000"/>
                    </a:solidFill>
                  </a:rPr>
                  <a:t>Corollary 6</a:t>
                </a:r>
                <a:r>
                  <a:rPr lang="en-US" i="1" dirty="0" smtClean="0">
                    <a:solidFill>
                      <a:srgbClr val="C00000"/>
                    </a:solidFill>
                  </a:rPr>
                  <a:t>: Three probabilities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sz="2800" i="1" dirty="0"/>
                  <a:t>Suppose the assumptions of the </a:t>
                </a:r>
                <a:r>
                  <a:rPr lang="en-US" sz="2800" i="1" dirty="0" smtClean="0"/>
                  <a:t>H-L </a:t>
                </a:r>
                <a:r>
                  <a:rPr lang="en-US" sz="2800" i="1" dirty="0"/>
                  <a:t>framework are satisfied. If g is a non-empty </a:t>
                </a:r>
                <a:r>
                  <a:rPr lang="en-US" sz="2800" i="1" dirty="0" smtClean="0"/>
                  <a:t>efficient </a:t>
                </a:r>
                <a:r>
                  <a:rPr lang="en-US" sz="2800" i="1" dirty="0"/>
                  <a:t>network, then it is </a:t>
                </a:r>
                <a:r>
                  <a:rPr lang="en-US" sz="2800" i="1" dirty="0" smtClean="0"/>
                  <a:t>a NSG, or a group NSG or a multi-NSG. Moreover if g[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p>
                  </m:oMath>
                </a14:m>
                <a:r>
                  <a:rPr lang="en-US" sz="2800" i="1" dirty="0" smtClean="0"/>
                  <a:t>]=</a:t>
                </a:r>
                <a:r>
                  <a:rPr lang="en-US" sz="28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∅, </a:t>
                </a:r>
                <a:r>
                  <a:rPr lang="en-US" sz="2800" i="1" dirty="0" smtClean="0">
                    <a:ea typeface="Cambria Math" panose="02040503050406030204" pitchFamily="18" charset="0"/>
                  </a:rPr>
                  <a:t>then</a:t>
                </a:r>
                <a:r>
                  <a:rPr lang="en-US" sz="28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i="1" dirty="0"/>
                  <a:t>g[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r>
                  <a:rPr lang="en-US" sz="2800" i="1" dirty="0"/>
                  <a:t>]=</a:t>
                </a:r>
                <a:r>
                  <a:rPr lang="en-US" sz="28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∅.</a:t>
                </a:r>
              </a:p>
              <a:p>
                <a:pPr marL="0" indent="0">
                  <a:buNone/>
                </a:pPr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8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i="1" dirty="0" smtClean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It is easy to show in the H-L framework that there is a conflict between stability and efficiency.</a:t>
                </a:r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52" t="-1752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84980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558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Nested split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1763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28800"/>
            <a:ext cx="1981200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727835"/>
            <a:ext cx="3200400" cy="14973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3733800"/>
            <a:ext cx="45720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8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Results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i="1" dirty="0" smtClean="0">
                    <a:solidFill>
                      <a:srgbClr val="C00000"/>
                    </a:solidFill>
                  </a:rPr>
                  <a:t>Proposition 4</a:t>
                </a:r>
                <a:r>
                  <a:rPr lang="en-US" sz="2800" i="1" dirty="0" smtClean="0"/>
                  <a:t>: </a:t>
                </a:r>
                <a:r>
                  <a:rPr lang="en-US" sz="2800" i="1" dirty="0" smtClean="0">
                    <a:solidFill>
                      <a:srgbClr val="C00000"/>
                    </a:solidFill>
                  </a:rPr>
                  <a:t>About a larger class of oligopoly games</a:t>
                </a:r>
              </a:p>
              <a:p>
                <a:pPr marL="0" indent="0">
                  <a:buNone/>
                </a:pPr>
                <a:endParaRPr lang="en-US" sz="2800" i="1" dirty="0" smtClean="0"/>
              </a:p>
              <a:p>
                <a:pPr marL="0" indent="0">
                  <a:buNone/>
                </a:pPr>
                <a:r>
                  <a:rPr lang="en-US" sz="2800" i="1" dirty="0"/>
                  <a:t>	</a:t>
                </a:r>
                <a:r>
                  <a:rPr lang="en-US" sz="2800" i="1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/>
                            <a:ea typeface="Cambria Math"/>
                          </a:rPr>
                          <m:t>Π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𝑈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𝑈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ea typeface="Cambria Math"/>
                      </a:rPr>
                      <m:t>))</m:t>
                    </m:r>
                  </m:oMath>
                </a14:m>
                <a:endParaRPr lang="en-US" sz="2800" i="1" dirty="0" smtClean="0"/>
              </a:p>
              <a:p>
                <a:pPr marL="0" indent="0">
                  <a:buNone/>
                </a:pPr>
                <a:endParaRPr lang="en-US" sz="2800" i="1" dirty="0" smtClean="0"/>
              </a:p>
              <a:p>
                <a:pPr marL="0" indent="0">
                  <a:buNone/>
                </a:pPr>
                <a:r>
                  <a:rPr lang="en-US" sz="2800" i="1" dirty="0" smtClean="0"/>
                  <a:t>	</a:t>
                </a:r>
                <a:endParaRPr lang="en-US" sz="2600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782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Results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i="1" dirty="0" smtClean="0">
                    <a:solidFill>
                      <a:srgbClr val="C00000"/>
                    </a:solidFill>
                  </a:rPr>
                  <a:t>Proposition 4</a:t>
                </a:r>
                <a:r>
                  <a:rPr lang="en-US" sz="2800" i="1" dirty="0" smtClean="0"/>
                  <a:t>: </a:t>
                </a:r>
                <a:r>
                  <a:rPr lang="en-US" sz="2800" i="1" dirty="0" smtClean="0">
                    <a:solidFill>
                      <a:srgbClr val="C00000"/>
                    </a:solidFill>
                  </a:rPr>
                  <a:t>About a larger class of oligopoly games</a:t>
                </a:r>
              </a:p>
              <a:p>
                <a:pPr marL="0" indent="0">
                  <a:buNone/>
                </a:pPr>
                <a:endParaRPr lang="en-US" sz="2800" i="1" dirty="0" smtClean="0"/>
              </a:p>
              <a:p>
                <a:pPr marL="0" indent="0">
                  <a:buNone/>
                </a:pPr>
                <a:r>
                  <a:rPr lang="en-US" sz="2800" i="1" dirty="0"/>
                  <a:t>	</a:t>
                </a:r>
                <a:r>
                  <a:rPr lang="en-US" sz="2800" i="1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/>
                            <a:ea typeface="Cambria Math"/>
                          </a:rPr>
                          <m:t>Π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𝑈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𝑈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ea typeface="Cambria Math"/>
                      </a:rPr>
                      <m:t>))</m:t>
                    </m:r>
                  </m:oMath>
                </a14:m>
                <a:endParaRPr lang="en-US" sz="2800" i="1" dirty="0" smtClean="0"/>
              </a:p>
              <a:p>
                <a:pPr marL="0" indent="0">
                  <a:buNone/>
                </a:pPr>
                <a:endParaRPr lang="en-US" sz="2800" i="1" dirty="0" smtClean="0"/>
              </a:p>
              <a:p>
                <a:pPr marL="0" indent="0">
                  <a:buNone/>
                </a:pPr>
                <a:r>
                  <a:rPr lang="en-US" sz="2800" i="1" dirty="0" smtClean="0"/>
                  <a:t>	Suppose the payoff function is as shown above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en-US" sz="2800" i="1" dirty="0" smtClean="0"/>
                  <a:t> is </a:t>
                </a:r>
                <a:r>
                  <a:rPr lang="en-US" sz="2800" i="1" dirty="0" smtClean="0">
                    <a:solidFill>
                      <a:srgbClr val="C00000"/>
                    </a:solidFill>
                  </a:rPr>
                  <a:t>strictly increasing </a:t>
                </a:r>
                <a:r>
                  <a:rPr lang="en-US" sz="2800" i="1" dirty="0" smtClean="0"/>
                  <a:t>in its first argument, </a:t>
                </a:r>
                <a:r>
                  <a:rPr lang="en-US" sz="2800" i="1" dirty="0" smtClean="0">
                    <a:solidFill>
                      <a:srgbClr val="C00000"/>
                    </a:solidFill>
                  </a:rPr>
                  <a:t>strictly convex </a:t>
                </a:r>
                <a:r>
                  <a:rPr lang="en-US" sz="2800" i="1" dirty="0" smtClean="0"/>
                  <a:t>and </a:t>
                </a:r>
                <a:r>
                  <a:rPr lang="en-US" sz="2800" i="1" dirty="0" smtClean="0">
                    <a:solidFill>
                      <a:srgbClr val="C00000"/>
                    </a:solidFill>
                  </a:rPr>
                  <a:t>sub-modular</a:t>
                </a:r>
                <a:r>
                  <a:rPr lang="en-US" sz="2800" i="1" dirty="0" smtClean="0"/>
                  <a:t>. Let g be a pw-equilibrium network and suppose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𝑖𝑗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𝐿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sz="2800" i="1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𝑗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∉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𝐿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sz="2800" i="1" dirty="0" smtClean="0"/>
                  <a:t>. Then either	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sz="2800" b="0" i="1" dirty="0" smtClean="0">
                            <a:latin typeface="Cambria Math"/>
                          </a:rPr>
                          <m:t>𝑚</m:t>
                        </m:r>
                      </m:sup>
                      <m:e>
                        <m:d>
                          <m:d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latin typeface="Cambria Math"/>
                              </a:rPr>
                              <m:t>𝑔</m:t>
                            </m:r>
                          </m:e>
                        </m:d>
                        <m:r>
                          <a:rPr lang="en-US" sz="2800" b="0" i="1" dirty="0" smtClean="0">
                            <a:latin typeface="Cambria Math"/>
                          </a:rPr>
                          <m:t>&gt;</m:t>
                        </m:r>
                        <m:nary>
                          <m:naryPr>
                            <m:chr m:val="⋃"/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800" b="0" i="1" dirty="0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b="0" i="1" dirty="0" smtClean="0">
                                <a:latin typeface="Cambria Math"/>
                              </a:rPr>
                              <m:t>′</m:t>
                            </m:r>
                            <m:r>
                              <a:rPr lang="en-US" sz="2800" b="0" i="1" dirty="0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sz="2800" b="0" i="1" dirty="0" smtClean="0">
                                <a:latin typeface="Cambria Math"/>
                              </a:rPr>
                              <m:t>′</m:t>
                            </m:r>
                          </m:sub>
                          <m:sup>
                            <m:r>
                              <a:rPr lang="en-US" sz="2800" b="0" i="1" dirty="0" smtClean="0">
                                <a:latin typeface="Cambria Math"/>
                              </a:rPr>
                              <m:t>𝑚</m:t>
                            </m:r>
                          </m:sup>
                          <m:e>
                            <m:d>
                              <m:dPr>
                                <m:ctrlP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dirty="0" smtClean="0">
                                    <a:latin typeface="Cambria Math"/>
                                  </a:rPr>
                                  <m:t>𝑔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r>
                  <a:rPr lang="en-US" sz="2800" i="1" dirty="0" smtClean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′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sz="2800" i="1" dirty="0" smtClean="0"/>
                  <a:t>.</a:t>
                </a:r>
                <a:endParaRPr lang="en-US" sz="2800" i="1" dirty="0"/>
              </a:p>
              <a:p>
                <a:pPr marL="0" indent="0">
                  <a:buNone/>
                </a:pPr>
                <a:endParaRPr lang="en-US" i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9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/>
              <a:t>These results hold </a:t>
            </a:r>
            <a:r>
              <a:rPr lang="en-US" sz="2800" dirty="0"/>
              <a:t>for </a:t>
            </a:r>
            <a:r>
              <a:rPr lang="en-US" sz="2800" dirty="0" smtClean="0"/>
              <a:t>the differentiated </a:t>
            </a:r>
            <a:r>
              <a:rPr lang="en-US" sz="2800" dirty="0" err="1" smtClean="0"/>
              <a:t>Cournot</a:t>
            </a:r>
            <a:r>
              <a:rPr lang="en-US" sz="2800" dirty="0" smtClean="0"/>
              <a:t> and Bertrand models.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Analogous version of Proposition 1 (</a:t>
            </a:r>
            <a:r>
              <a:rPr lang="en-US" sz="2800" dirty="0" smtClean="0">
                <a:solidFill>
                  <a:srgbClr val="C00000"/>
                </a:solidFill>
              </a:rPr>
              <a:t>Corollary 7</a:t>
            </a:r>
            <a:r>
              <a:rPr lang="en-US" sz="2800" dirty="0" smtClean="0"/>
              <a:t>) will exist in this case.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Non-monotonicity in links (</a:t>
            </a:r>
            <a:r>
              <a:rPr lang="en-US" sz="2800" dirty="0" smtClean="0">
                <a:solidFill>
                  <a:srgbClr val="C00000"/>
                </a:solidFill>
              </a:rPr>
              <a:t>Proposition 2</a:t>
            </a:r>
            <a:r>
              <a:rPr lang="en-US" sz="2800" dirty="0" smtClean="0"/>
              <a:t>) result will  hold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Conditions for efficient networks are shown (</a:t>
            </a:r>
            <a:r>
              <a:rPr lang="en-US" sz="2800" dirty="0" smtClean="0">
                <a:solidFill>
                  <a:srgbClr val="C00000"/>
                </a:solidFill>
              </a:rPr>
              <a:t>Proposition 5</a:t>
            </a:r>
            <a:r>
              <a:rPr lang="en-US" sz="2800" dirty="0" smtClean="0"/>
              <a:t>) and an analogous version of Proposition 3 can be shown.</a:t>
            </a:r>
          </a:p>
        </p:txBody>
      </p:sp>
    </p:spTree>
    <p:extLst>
      <p:ext uri="{BB962C8B-B14F-4D97-AF65-F5344CB8AC3E}">
        <p14:creationId xmlns:p14="http://schemas.microsoft.com/office/powerpoint/2010/main" val="271944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Summing up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rgbClr val="C00000"/>
                </a:solidFill>
              </a:rPr>
              <a:t>On introducing uncertainty we find </a:t>
            </a:r>
            <a:r>
              <a:rPr lang="en-US" sz="3000" dirty="0" smtClean="0">
                <a:solidFill>
                  <a:srgbClr val="C00000"/>
                </a:solidFill>
              </a:rPr>
              <a:t>that</a:t>
            </a:r>
          </a:p>
          <a:p>
            <a:endParaRPr lang="en-US" sz="2000" dirty="0">
              <a:solidFill>
                <a:srgbClr val="C00000"/>
              </a:solidFill>
            </a:endParaRPr>
          </a:p>
          <a:p>
            <a:pPr lvl="1"/>
            <a:r>
              <a:rPr lang="en-US" sz="2600" dirty="0" err="1"/>
              <a:t>Pws</a:t>
            </a:r>
            <a:r>
              <a:rPr lang="en-US" sz="2600" dirty="0"/>
              <a:t>-equilibrium networks are dominant networks or their </a:t>
            </a:r>
            <a:r>
              <a:rPr lang="en-US" sz="2600" dirty="0" smtClean="0"/>
              <a:t>variations, </a:t>
            </a:r>
            <a:r>
              <a:rPr lang="en-US" sz="2600" dirty="0"/>
              <a:t>i.e., Goyal and Joshi (2003) is a special case</a:t>
            </a:r>
            <a:r>
              <a:rPr lang="en-US" sz="2600" dirty="0" smtClean="0"/>
              <a:t>.</a:t>
            </a:r>
          </a:p>
          <a:p>
            <a:pPr lvl="1"/>
            <a:endParaRPr lang="en-US" sz="2000" dirty="0"/>
          </a:p>
          <a:p>
            <a:pPr lvl="1"/>
            <a:r>
              <a:rPr lang="en-US" sz="2600" dirty="0"/>
              <a:t>Efficient networks are variations of NSG, i.e., </a:t>
            </a:r>
            <a:r>
              <a:rPr lang="en-US" sz="2600" dirty="0" err="1"/>
              <a:t>Westbrock</a:t>
            </a:r>
            <a:r>
              <a:rPr lang="en-US" sz="2600" dirty="0"/>
              <a:t> (2010) and </a:t>
            </a:r>
            <a:r>
              <a:rPr lang="en-US" sz="2600" dirty="0" err="1"/>
              <a:t>Billand</a:t>
            </a:r>
            <a:r>
              <a:rPr lang="en-US" sz="2600" dirty="0"/>
              <a:t> et al. (2015) are special cases</a:t>
            </a:r>
            <a:r>
              <a:rPr lang="en-US" sz="2600" dirty="0" smtClean="0"/>
              <a:t>.</a:t>
            </a:r>
          </a:p>
          <a:p>
            <a:pPr lvl="1"/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309537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Summing up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000" dirty="0"/>
              <a:t>On introducing uncertainty we find that</a:t>
            </a:r>
          </a:p>
          <a:p>
            <a:pPr lvl="1"/>
            <a:r>
              <a:rPr lang="en-US" sz="2600" dirty="0" err="1"/>
              <a:t>Pws</a:t>
            </a:r>
            <a:r>
              <a:rPr lang="en-US" sz="2600" dirty="0"/>
              <a:t>-equilibrium networks are dominant networks or their </a:t>
            </a:r>
            <a:r>
              <a:rPr lang="en-US" sz="2600" dirty="0" smtClean="0"/>
              <a:t>variations, </a:t>
            </a:r>
            <a:r>
              <a:rPr lang="en-US" sz="2600" dirty="0"/>
              <a:t>i.e., Goyal and Joshi (2003) is a special case.</a:t>
            </a:r>
          </a:p>
          <a:p>
            <a:pPr lvl="1"/>
            <a:r>
              <a:rPr lang="en-US" sz="2600" dirty="0"/>
              <a:t>Efficient networks are variations of NSG, i.e., </a:t>
            </a:r>
            <a:r>
              <a:rPr lang="en-US" sz="2600" dirty="0" err="1"/>
              <a:t>Westbrock</a:t>
            </a:r>
            <a:r>
              <a:rPr lang="en-US" sz="2600" dirty="0"/>
              <a:t> (2010) and </a:t>
            </a:r>
            <a:r>
              <a:rPr lang="en-US" sz="2600" dirty="0" err="1"/>
              <a:t>Billand</a:t>
            </a:r>
            <a:r>
              <a:rPr lang="en-US" sz="2600" dirty="0"/>
              <a:t> et al. (2015) are special cases</a:t>
            </a:r>
            <a:r>
              <a:rPr lang="en-US" sz="2600" dirty="0" smtClean="0"/>
              <a:t>.</a:t>
            </a:r>
          </a:p>
          <a:p>
            <a:pPr lvl="1"/>
            <a:endParaRPr lang="en-US" sz="2600" dirty="0" smtClean="0"/>
          </a:p>
          <a:p>
            <a:r>
              <a:rPr lang="en-US" sz="3000" dirty="0" smtClean="0"/>
              <a:t>Public policy aimed at increasing innovative activity has to be done carefully.</a:t>
            </a:r>
          </a:p>
          <a:p>
            <a:r>
              <a:rPr lang="en-US" sz="3000" dirty="0" smtClean="0"/>
              <a:t>Results can be extended to a general class of games.</a:t>
            </a:r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01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Motivation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>
              <a:lnSpc>
                <a:spcPct val="6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Why do firms collaborate in R&amp;D?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>
                <a:solidFill>
                  <a:srgbClr val="C00000"/>
                </a:solidFill>
              </a:rPr>
              <a:t>Help by lowering R&amp;D costs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>
                <a:solidFill>
                  <a:srgbClr val="C00000"/>
                </a:solidFill>
              </a:rPr>
              <a:t>Help share the risk associated with innovation</a:t>
            </a:r>
            <a:endParaRPr lang="en-US" sz="2400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n-US" sz="2800" dirty="0" smtClean="0"/>
              <a:t>R&amp;D collaborations do not always lead to an innovation.</a:t>
            </a:r>
          </a:p>
          <a:p>
            <a:pPr>
              <a:spcBef>
                <a:spcPts val="0"/>
              </a:spcBef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0771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Two things…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solidFill>
                  <a:srgbClr val="C00000"/>
                </a:solidFill>
              </a:rPr>
              <a:t>Goyal</a:t>
            </a:r>
            <a:r>
              <a:rPr lang="en-US" sz="2800" dirty="0">
                <a:solidFill>
                  <a:srgbClr val="C00000"/>
                </a:solidFill>
              </a:rPr>
              <a:t> and Joshi (2003) use 3 properties to obtain their results: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sz="2400" dirty="0"/>
              <a:t>All links lead to the same reduction in marginal costs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sz="2400" dirty="0"/>
              <a:t>The profit function is convex in own links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sz="2400" dirty="0"/>
              <a:t>The profit function is </a:t>
            </a:r>
            <a:r>
              <a:rPr lang="en-US" sz="2400" dirty="0" smtClean="0"/>
              <a:t>sub-modular</a:t>
            </a:r>
          </a:p>
          <a:p>
            <a:pPr marL="457200" lvl="1" indent="0">
              <a:buNone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94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Two things…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solidFill>
                  <a:srgbClr val="C00000"/>
                </a:solidFill>
              </a:rPr>
              <a:t>Goyal</a:t>
            </a:r>
            <a:r>
              <a:rPr lang="en-US" sz="2800" dirty="0">
                <a:solidFill>
                  <a:srgbClr val="C00000"/>
                </a:solidFill>
              </a:rPr>
              <a:t> and Joshi (2003) use 3 properties to obtain their results: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sz="2400" dirty="0"/>
              <a:t>All links lead to the same reduction in marginal costs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sz="2400" dirty="0"/>
              <a:t>The profit function is convex in own links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sz="2400" dirty="0"/>
              <a:t>The profit function is </a:t>
            </a:r>
            <a:r>
              <a:rPr lang="en-US" sz="2400" dirty="0" smtClean="0"/>
              <a:t>sub-modular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sz="2800" dirty="0" smtClean="0">
                <a:solidFill>
                  <a:srgbClr val="C00000"/>
                </a:solidFill>
              </a:rPr>
              <a:t>Uncertainty not only makes the model more realistic, it introduces heterogeneity and relaxes (1)</a:t>
            </a:r>
          </a:p>
          <a:p>
            <a:pPr lvl="1"/>
            <a:r>
              <a:rPr lang="en-US" sz="2400" dirty="0" smtClean="0"/>
              <a:t>Alters the formal analysis</a:t>
            </a:r>
          </a:p>
          <a:p>
            <a:pPr lvl="1"/>
            <a:r>
              <a:rPr lang="en-US" sz="2400" dirty="0" err="1" smtClean="0"/>
              <a:t>Goyal</a:t>
            </a:r>
            <a:r>
              <a:rPr lang="en-US" sz="2400" dirty="0" smtClean="0"/>
              <a:t> and Joshi (2003) is a special case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06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Two things…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What if firms can absorb innovations at different rates?</a:t>
            </a:r>
          </a:p>
          <a:p>
            <a:pPr lvl="1"/>
            <a:r>
              <a:rPr lang="en-US" sz="2600" dirty="0" smtClean="0"/>
              <a:t>The same innovation can affect two firms differently.</a:t>
            </a:r>
          </a:p>
          <a:p>
            <a:pPr marL="0" indent="0">
              <a:buNone/>
            </a:pPr>
            <a:endParaRPr lang="en-US" sz="13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endParaRPr lang="en-US" sz="1300" dirty="0" smtClean="0"/>
          </a:p>
          <a:p>
            <a:pPr marL="0" indent="0">
              <a:buNone/>
            </a:pPr>
            <a:endParaRPr lang="en-US" sz="1300" dirty="0" smtClean="0"/>
          </a:p>
        </p:txBody>
      </p:sp>
    </p:spTree>
    <p:extLst>
      <p:ext uri="{BB962C8B-B14F-4D97-AF65-F5344CB8AC3E}">
        <p14:creationId xmlns:p14="http://schemas.microsoft.com/office/powerpoint/2010/main" val="16489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Two things…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What if firms can absorb innovations at different rates?</a:t>
            </a:r>
          </a:p>
          <a:p>
            <a:pPr lvl="1"/>
            <a:r>
              <a:rPr lang="en-US" sz="2600" dirty="0" smtClean="0"/>
              <a:t>The same innovation can affect two firms differently.</a:t>
            </a:r>
          </a:p>
          <a:p>
            <a:pPr marL="0" indent="0">
              <a:buNone/>
            </a:pPr>
            <a:endParaRPr lang="en-US" sz="13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13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13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13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⇒ </a:t>
            </a:r>
            <a:r>
              <a:rPr lang="en-US" sz="24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 “tyranny of the weakest” type situation in equilibrium.</a:t>
            </a:r>
          </a:p>
          <a:p>
            <a:pPr marL="0" indent="0">
              <a:buNone/>
            </a:pPr>
            <a:endParaRPr lang="en-US" sz="13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en-US" sz="13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⇒ </a:t>
            </a:r>
            <a:r>
              <a:rPr lang="en-US" sz="24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Positive assortative matching in equilibrium.</a:t>
            </a:r>
          </a:p>
          <a:p>
            <a:pPr marL="0" indent="0">
              <a:buNone/>
            </a:pPr>
            <a:endParaRPr lang="en-US" sz="1300" dirty="0" smtClean="0"/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endParaRPr lang="en-US" sz="1300" dirty="0" smtClean="0"/>
          </a:p>
          <a:p>
            <a:pPr marL="0" indent="0">
              <a:buNone/>
            </a:pPr>
            <a:endParaRPr lang="en-US" sz="1300" dirty="0" smtClean="0"/>
          </a:p>
        </p:txBody>
      </p:sp>
    </p:spTree>
    <p:extLst>
      <p:ext uri="{BB962C8B-B14F-4D97-AF65-F5344CB8AC3E}">
        <p14:creationId xmlns:p14="http://schemas.microsoft.com/office/powerpoint/2010/main" val="258515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p.yimg.com/ib/th?id=HN.608036965717051723&amp;pid=15.1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924800" cy="48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27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Motivation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>
              <a:lnSpc>
                <a:spcPct val="6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Why do firms collaborate in R&amp;D?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>
                <a:solidFill>
                  <a:srgbClr val="C00000"/>
                </a:solidFill>
              </a:rPr>
              <a:t>Help by lowering R&amp;D costs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>
                <a:solidFill>
                  <a:srgbClr val="C00000"/>
                </a:solidFill>
              </a:rPr>
              <a:t>Help share the risk associated with innovation</a:t>
            </a:r>
            <a:endParaRPr lang="en-US" sz="2400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n-US" sz="2800" dirty="0" smtClean="0"/>
              <a:t>R&amp;D collaborations do not always lead to an innovation.</a:t>
            </a:r>
          </a:p>
          <a:p>
            <a:pPr>
              <a:spcBef>
                <a:spcPts val="0"/>
              </a:spcBef>
            </a:pP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n-US" sz="2800" dirty="0" smtClean="0"/>
              <a:t>Firms characteristics (</a:t>
            </a:r>
            <a:r>
              <a:rPr lang="en-US" sz="2800" i="1" dirty="0" smtClean="0">
                <a:solidFill>
                  <a:srgbClr val="C00000"/>
                </a:solidFill>
              </a:rPr>
              <a:t>technological, business or product similarity, geographical proximity</a:t>
            </a:r>
            <a:r>
              <a:rPr lang="en-US" sz="2800" dirty="0" smtClean="0"/>
              <a:t>) affect innovation success probability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424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Model features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sz="2800" dirty="0" smtClean="0"/>
              <a:t>Oligopoly setting in which (horizontally related) firms form pair-wise collaborative links with other firms.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endParaRPr lang="en-US" sz="2800" dirty="0" smtClean="0"/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sz="2800" dirty="0" smtClean="0"/>
              <a:t>These bilateral links require commitment of resources which are used for R&amp;D.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73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Model features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/>
              <a:t>Oligopoly setting in which </a:t>
            </a:r>
            <a:r>
              <a:rPr lang="en-US" sz="2800" dirty="0"/>
              <a:t>(horizontally related) firms </a:t>
            </a:r>
            <a:r>
              <a:rPr lang="en-US" sz="2800" dirty="0" smtClean="0"/>
              <a:t>form pair-wise collaborative links with other firms.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/>
              <a:t>These bilateral links require commitment of resources which are used for R&amp;D.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/>
              <a:t>Successful R&amp;D leads to innovations.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/>
              <a:t>If an innovation occurs it results in lower production costs for the firms involved in the link.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69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4037</TotalTime>
  <Words>1651</Words>
  <Application>Microsoft Office PowerPoint</Application>
  <PresentationFormat>On-screen Show (4:3)</PresentationFormat>
  <Paragraphs>345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2" baseType="lpstr">
      <vt:lpstr>Aharoni</vt:lpstr>
      <vt:lpstr>Arial</vt:lpstr>
      <vt:lpstr>Calibri</vt:lpstr>
      <vt:lpstr>Cambria Math</vt:lpstr>
      <vt:lpstr>Comic Sans MS</vt:lpstr>
      <vt:lpstr>Harlow Solid Italic</vt:lpstr>
      <vt:lpstr>Symbol</vt:lpstr>
      <vt:lpstr>Office Theme</vt:lpstr>
      <vt:lpstr>Uncertain Innovation and R&amp;D Network Formation</vt:lpstr>
      <vt:lpstr>Motivation</vt:lpstr>
      <vt:lpstr>Motivation</vt:lpstr>
      <vt:lpstr>Motivation</vt:lpstr>
      <vt:lpstr>Motivation</vt:lpstr>
      <vt:lpstr>Motivation</vt:lpstr>
      <vt:lpstr>Motivation</vt:lpstr>
      <vt:lpstr>Model features</vt:lpstr>
      <vt:lpstr>Model features</vt:lpstr>
      <vt:lpstr>Related literature</vt:lpstr>
      <vt:lpstr>Related literature</vt:lpstr>
      <vt:lpstr>Related literature</vt:lpstr>
      <vt:lpstr>Related literature</vt:lpstr>
      <vt:lpstr>Structure of the Game</vt:lpstr>
      <vt:lpstr>Structure of the Game</vt:lpstr>
      <vt:lpstr> Model setup</vt:lpstr>
      <vt:lpstr> Model setup</vt:lpstr>
      <vt:lpstr> Model setup</vt:lpstr>
      <vt:lpstr>Model setup</vt:lpstr>
      <vt:lpstr>Network architectures</vt:lpstr>
      <vt:lpstr>Network architectures</vt:lpstr>
      <vt:lpstr>Network architectures</vt:lpstr>
      <vt:lpstr>Flows/probabilities of innovation</vt:lpstr>
      <vt:lpstr>Flows/probabilities of innovation</vt:lpstr>
      <vt:lpstr>Flows/probabilities of innovation</vt:lpstr>
      <vt:lpstr>Stability concept</vt:lpstr>
      <vt:lpstr>Stability concept</vt:lpstr>
      <vt:lpstr>How innovations affects cost</vt:lpstr>
      <vt:lpstr>How innovations affects cost</vt:lpstr>
      <vt:lpstr>How innovations affects cost</vt:lpstr>
      <vt:lpstr>Homogeneous Cournot oligopoly</vt:lpstr>
      <vt:lpstr>Homogeneous Cournot oligopoly</vt:lpstr>
      <vt:lpstr>Homogeneous Cournot oligopoly</vt:lpstr>
      <vt:lpstr>Homogeneous Cournot oligopoly</vt:lpstr>
      <vt:lpstr>Homogeneous Cournot oligopoly</vt:lpstr>
      <vt:lpstr>Too many probabilities?</vt:lpstr>
      <vt:lpstr>Too many probabilities?</vt:lpstr>
      <vt:lpstr>Too many probabilities?</vt:lpstr>
      <vt:lpstr>Too many probabilities?</vt:lpstr>
      <vt:lpstr>Results: Pws-Equilibrium</vt:lpstr>
      <vt:lpstr>Results: Pws-Equilibrium</vt:lpstr>
      <vt:lpstr>Results: How probabilities matter… </vt:lpstr>
      <vt:lpstr>Results: How probabilities matter… </vt:lpstr>
      <vt:lpstr>Results: How probabilities matter… </vt:lpstr>
      <vt:lpstr>Network architectures</vt:lpstr>
      <vt:lpstr>Results: How probabilities matter… </vt:lpstr>
      <vt:lpstr>Results</vt:lpstr>
      <vt:lpstr>Results</vt:lpstr>
      <vt:lpstr>Results: Welfare</vt:lpstr>
      <vt:lpstr>Results: Welfare</vt:lpstr>
      <vt:lpstr>Results: Welfare</vt:lpstr>
      <vt:lpstr>Results: Welfare</vt:lpstr>
      <vt:lpstr>Results: Welfare</vt:lpstr>
      <vt:lpstr>Nested split graphs</vt:lpstr>
      <vt:lpstr>Results</vt:lpstr>
      <vt:lpstr>Results</vt:lpstr>
      <vt:lpstr>Results</vt:lpstr>
      <vt:lpstr>Summing up</vt:lpstr>
      <vt:lpstr>Summing up</vt:lpstr>
      <vt:lpstr>Two things…</vt:lpstr>
      <vt:lpstr>Two things…</vt:lpstr>
      <vt:lpstr>Two things…</vt:lpstr>
      <vt:lpstr>Two things…</vt:lpstr>
      <vt:lpstr>PowerPoint Presentation</vt:lpstr>
    </vt:vector>
  </TitlesOfParts>
  <Company>E.J. OURSO COLLEGE OF BUSINESS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Uncertain Innovation and R&amp;D Network Formation</dc:title>
  <dc:creator>Sudipta Sarangi</dc:creator>
  <cp:lastModifiedBy>Sudipta</cp:lastModifiedBy>
  <cp:revision>95</cp:revision>
  <dcterms:created xsi:type="dcterms:W3CDTF">2014-12-17T23:22:22Z</dcterms:created>
  <dcterms:modified xsi:type="dcterms:W3CDTF">2016-03-14T03:00:17Z</dcterms:modified>
</cp:coreProperties>
</file>